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2" r:id="rId4"/>
    <p:sldId id="320" r:id="rId5"/>
    <p:sldId id="322" r:id="rId6"/>
    <p:sldId id="323" r:id="rId7"/>
    <p:sldId id="321" r:id="rId8"/>
    <p:sldId id="293" r:id="rId9"/>
    <p:sldId id="319" r:id="rId10"/>
    <p:sldId id="335" r:id="rId11"/>
    <p:sldId id="336" r:id="rId12"/>
    <p:sldId id="337" r:id="rId13"/>
    <p:sldId id="316" r:id="rId14"/>
    <p:sldId id="339" r:id="rId15"/>
    <p:sldId id="313" r:id="rId16"/>
    <p:sldId id="340" r:id="rId17"/>
    <p:sldId id="341" r:id="rId18"/>
    <p:sldId id="314" r:id="rId19"/>
    <p:sldId id="324" r:id="rId20"/>
    <p:sldId id="338" r:id="rId21"/>
    <p:sldId id="343" r:id="rId22"/>
    <p:sldId id="344" r:id="rId23"/>
    <p:sldId id="347" r:id="rId24"/>
    <p:sldId id="346" r:id="rId25"/>
    <p:sldId id="315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17" r:id="rId37"/>
    <p:sldId id="352" r:id="rId38"/>
    <p:sldId id="353" r:id="rId39"/>
    <p:sldId id="318" r:id="rId40"/>
    <p:sldId id="311" r:id="rId41"/>
    <p:sldId id="349" r:id="rId42"/>
    <p:sldId id="350" r:id="rId43"/>
    <p:sldId id="28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10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5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7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275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22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0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6075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580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782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019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6525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154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F395B52-EE90-44E3-AB30-00BEC495889B}" type="datetimeFigureOut">
              <a:rPr lang="es-CL" smtClean="0"/>
              <a:t>01-08-2023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3D4600A-E09A-4AFC-88B4-5C56DD4DB908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73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v.es/conesa/CursoR/cursoR.html" TargetMode="External"/><Relationship Id="rId3" Type="http://schemas.openxmlformats.org/officeDocument/2006/relationships/hyperlink" Target="https://www.geeksforgeeks.org/link-your-github-account-with-r-studio/" TargetMode="External"/><Relationship Id="rId7" Type="http://schemas.openxmlformats.org/officeDocument/2006/relationships/hyperlink" Target="https://cran.r-project.org/doc/contrib/rdebuts_es.pdf" TargetMode="External"/><Relationship Id="rId2" Type="http://schemas.openxmlformats.org/officeDocument/2006/relationships/hyperlink" Target="https://rstudio.github.io/r-manuals/r-intro/Introduction-and-preliminari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v9lx6cm3j.search.serialssolutions.com/?ctx_ver=Z39.88-2004&amp;ctx_enc=info:ofi/enc:UTF-8&amp;rfr_id=info:sid/summon.serialssolutions.com&amp;rft_val_fmt=info:ofi/fmt:kev:mtx:book&amp;rft.genre=book&amp;rft.title=R+by+Example&amp;rft.au=Albert,+Jim&amp;rft.au=Rizzo,+Maria&amp;rft.date=2012-01-01&amp;rft.pub=Springer+New+York&amp;rft.isbn=9781461413646&amp;rft.externalDBID=n/a&amp;rft.externalDocID=357675&amp;paramdict=es-es" TargetMode="External"/><Relationship Id="rId5" Type="http://schemas.openxmlformats.org/officeDocument/2006/relationships/hyperlink" Target="https://cran.r-project.org/doc/manuals/R-intro.pdf" TargetMode="External"/><Relationship Id="rId10" Type="http://schemas.openxmlformats.org/officeDocument/2006/relationships/hyperlink" Target="https://www.datacamp.com/community/tutorials/r-data-import-tutorial#gs.ppa6aFg" TargetMode="External"/><Relationship Id="rId4" Type="http://schemas.openxmlformats.org/officeDocument/2006/relationships/hyperlink" Target="https://cran.r-project.org/doc/contrib/R-intro-1.1.0-espanol.1.pdf" TargetMode="External"/><Relationship Id="rId9" Type="http://schemas.openxmlformats.org/officeDocument/2006/relationships/hyperlink" Target="http://www.ub.edu/stat/docencia/EADB/Curso%20basico%20de%20R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CURSO</a:t>
            </a:r>
            <a:br>
              <a:rPr lang="es-ES" dirty="0" smtClean="0"/>
            </a:br>
            <a:r>
              <a:rPr lang="es-CL" dirty="0"/>
              <a:t>Análisis de datos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Vivian fierro</a:t>
            </a:r>
          </a:p>
          <a:p>
            <a:r>
              <a:rPr lang="es-ES" sz="1400" dirty="0" smtClean="0"/>
              <a:t>Ingeniero comercial</a:t>
            </a:r>
          </a:p>
          <a:p>
            <a:r>
              <a:rPr lang="es-ES" sz="1400" dirty="0" smtClean="0"/>
              <a:t>Magister en estadística aplicada</a:t>
            </a:r>
          </a:p>
          <a:p>
            <a:r>
              <a:rPr lang="es-ES" sz="1400" dirty="0" smtClean="0"/>
              <a:t>Magister en ciencia de datos – diplomado en ciencia de datos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7964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 o vectores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67980"/>
          </a:xfrm>
        </p:spPr>
        <p:txBody>
          <a:bodyPr>
            <a:normAutofit/>
          </a:bodyPr>
          <a:lstStyle/>
          <a:p>
            <a:r>
              <a:rPr lang="es-ES" dirty="0"/>
              <a:t>R opera en estructuras de datos con nombre. La estructura más simple es el vector numérico, que es una sola entidad que consiste en una colección ordenada de números. </a:t>
            </a:r>
            <a:endParaRPr lang="es-ES" dirty="0" smtClean="0"/>
          </a:p>
          <a:p>
            <a:r>
              <a:rPr lang="es-ES" dirty="0" smtClean="0"/>
              <a:t>Crear vector de cinco </a:t>
            </a:r>
            <a:r>
              <a:rPr lang="es-ES" dirty="0"/>
              <a:t>números, a saber, 10.4, 5.6, 3.1, 6.4 y </a:t>
            </a:r>
            <a:r>
              <a:rPr lang="es-ES" dirty="0" smtClean="0"/>
              <a:t>21.7:</a:t>
            </a:r>
          </a:p>
          <a:p>
            <a:pPr algn="ctr"/>
            <a:r>
              <a:rPr lang="es-CL" dirty="0" smtClean="0"/>
              <a:t> </a:t>
            </a:r>
            <a:r>
              <a:rPr lang="es-CL" dirty="0"/>
              <a:t>x &lt;- c(10.4, 5.6, 3.1, 6.4, 21.7</a:t>
            </a:r>
            <a:r>
              <a:rPr lang="es-CL" dirty="0" smtClean="0"/>
              <a:t>)</a:t>
            </a:r>
          </a:p>
          <a:p>
            <a:r>
              <a:rPr lang="es-ES" dirty="0" smtClean="0"/>
              <a:t>Asignar un vector de 51 números desde el -5 con saltos de 0,2:</a:t>
            </a:r>
          </a:p>
          <a:p>
            <a:pPr algn="ctr"/>
            <a:r>
              <a:rPr lang="en-US" dirty="0"/>
              <a:t>s4 &lt;- </a:t>
            </a:r>
            <a:r>
              <a:rPr lang="en-US" dirty="0" err="1"/>
              <a:t>seq</a:t>
            </a:r>
            <a:r>
              <a:rPr lang="en-US" dirty="0"/>
              <a:t>(length=51, from=-5, by=.2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Replicar</a:t>
            </a:r>
            <a:r>
              <a:rPr lang="en-US" dirty="0" smtClean="0"/>
              <a:t> un vector n </a:t>
            </a:r>
            <a:r>
              <a:rPr lang="en-US" dirty="0" err="1" smtClean="0"/>
              <a:t>veces</a:t>
            </a:r>
            <a:r>
              <a:rPr lang="en-US" dirty="0" smtClean="0"/>
              <a:t>:		s5 </a:t>
            </a:r>
            <a:r>
              <a:rPr lang="en-US" dirty="0"/>
              <a:t>&lt;- rep(x, times=5</a:t>
            </a:r>
            <a:r>
              <a:rPr lang="en-US" dirty="0" smtClean="0"/>
              <a:t>)</a:t>
            </a:r>
          </a:p>
          <a:p>
            <a:pPr algn="just"/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de NA de un vector:	sum(is.na(x))</a:t>
            </a:r>
          </a:p>
          <a:p>
            <a:pPr algn="just"/>
            <a:r>
              <a:rPr lang="en-US" dirty="0" err="1" smtClean="0"/>
              <a:t>Reemplazar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“NA”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promedio</a:t>
            </a:r>
            <a:r>
              <a:rPr lang="en-US" dirty="0"/>
              <a:t>: </a:t>
            </a:r>
            <a:r>
              <a:rPr lang="en-US" dirty="0" smtClean="0"/>
              <a:t>	x </a:t>
            </a:r>
            <a:r>
              <a:rPr lang="en-US" dirty="0"/>
              <a:t>[ is.na (x)] &lt;- mean (x, na.rm = TRUE</a:t>
            </a:r>
            <a:r>
              <a:rPr lang="en-US" dirty="0" smtClean="0"/>
              <a:t>)</a:t>
            </a:r>
          </a:p>
          <a:p>
            <a:pPr algn="just"/>
            <a:r>
              <a:rPr lang="en-US" dirty="0" err="1" smtClean="0"/>
              <a:t>Tipo</a:t>
            </a:r>
            <a:r>
              <a:rPr lang="en-US" dirty="0" smtClean="0"/>
              <a:t> de variable: 			</a:t>
            </a:r>
            <a:r>
              <a:rPr lang="en-US" dirty="0" err="1" smtClean="0"/>
              <a:t>typeof</a:t>
            </a:r>
            <a:r>
              <a:rPr lang="en-US" dirty="0" smtClean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27552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Objetos, sus modos y </a:t>
            </a:r>
            <a:r>
              <a:rPr lang="es-ES" smtClean="0"/>
              <a:t>atributos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entidades en las que opera R se conocen técnicamente como objetos. </a:t>
            </a:r>
            <a:r>
              <a:rPr lang="es-ES" dirty="0" smtClean="0"/>
              <a:t>Todos </a:t>
            </a:r>
            <a:r>
              <a:rPr lang="es-ES" dirty="0"/>
              <a:t>los objetos de R tienen una clase, informada por la función . Para vectores simples, este es solo el </a:t>
            </a:r>
            <a:r>
              <a:rPr lang="es-ES" dirty="0" smtClean="0"/>
              <a:t>modo. Valores posibles </a:t>
            </a:r>
            <a:r>
              <a:rPr lang="es-ES" dirty="0" err="1" smtClean="0"/>
              <a:t>class</a:t>
            </a:r>
            <a:r>
              <a:rPr lang="es-ES" dirty="0" smtClean="0"/>
              <a:t>: "</a:t>
            </a:r>
            <a:r>
              <a:rPr lang="es-ES" dirty="0" err="1" smtClean="0"/>
              <a:t>numeric</a:t>
            </a:r>
            <a:r>
              <a:rPr lang="es-ES" dirty="0" smtClean="0"/>
              <a:t>“ "</a:t>
            </a:r>
            <a:r>
              <a:rPr lang="es-ES" dirty="0" err="1" smtClean="0"/>
              <a:t>logical</a:t>
            </a:r>
            <a:r>
              <a:rPr lang="es-ES" dirty="0" smtClean="0"/>
              <a:t>“ "</a:t>
            </a:r>
            <a:r>
              <a:rPr lang="es-ES" dirty="0" err="1" smtClean="0"/>
              <a:t>character</a:t>
            </a:r>
            <a:r>
              <a:rPr lang="es-ES" dirty="0" smtClean="0"/>
              <a:t>“ "</a:t>
            </a:r>
            <a:r>
              <a:rPr lang="es-ES" dirty="0" err="1" smtClean="0"/>
              <a:t>list</a:t>
            </a:r>
            <a:r>
              <a:rPr lang="es-ES" dirty="0" smtClean="0"/>
              <a:t>“ "</a:t>
            </a:r>
            <a:r>
              <a:rPr lang="es-ES" dirty="0" err="1" smtClean="0"/>
              <a:t>matrix</a:t>
            </a:r>
            <a:r>
              <a:rPr lang="es-ES" dirty="0" smtClean="0"/>
              <a:t>“ "</a:t>
            </a:r>
            <a:r>
              <a:rPr lang="es-ES" dirty="0" err="1" smtClean="0"/>
              <a:t>array</a:t>
            </a:r>
            <a:r>
              <a:rPr lang="es-ES" dirty="0" smtClean="0"/>
              <a:t>“ "factor“ "</a:t>
            </a:r>
            <a:r>
              <a:rPr lang="es-ES" dirty="0" err="1" smtClean="0"/>
              <a:t>data.frame</a:t>
            </a:r>
            <a:r>
              <a:rPr lang="es-ES" dirty="0" smtClean="0"/>
              <a:t>“.</a:t>
            </a:r>
          </a:p>
          <a:p>
            <a:r>
              <a:rPr lang="es-ES" dirty="0" smtClean="0"/>
              <a:t>Ingresar correlativo de 0 a 9:  		</a:t>
            </a:r>
            <a:r>
              <a:rPr lang="es-CL" dirty="0" smtClean="0"/>
              <a:t>z </a:t>
            </a:r>
            <a:r>
              <a:rPr lang="es-CL" dirty="0"/>
              <a:t>&lt;- </a:t>
            </a:r>
            <a:r>
              <a:rPr lang="es-CL" dirty="0" smtClean="0"/>
              <a:t>0:9</a:t>
            </a:r>
          </a:p>
          <a:p>
            <a:r>
              <a:rPr lang="es-ES" dirty="0" smtClean="0"/>
              <a:t>Modo y largo del objeto:			</a:t>
            </a:r>
            <a:r>
              <a:rPr lang="es-ES" dirty="0" err="1" smtClean="0"/>
              <a:t>mode</a:t>
            </a:r>
            <a:r>
              <a:rPr lang="es-ES" dirty="0" smtClean="0"/>
              <a:t>(z) y </a:t>
            </a:r>
            <a:r>
              <a:rPr lang="es-ES" dirty="0" err="1" smtClean="0"/>
              <a:t>length</a:t>
            </a:r>
            <a:r>
              <a:rPr lang="es-ES" dirty="0" smtClean="0"/>
              <a:t>(z)</a:t>
            </a:r>
          </a:p>
          <a:p>
            <a:r>
              <a:rPr lang="es-ES" dirty="0" smtClean="0"/>
              <a:t>Cambiar el modo de un objeto:		ch</a:t>
            </a:r>
            <a:r>
              <a:rPr lang="es-CL" dirty="0" smtClean="0"/>
              <a:t> </a:t>
            </a:r>
            <a:r>
              <a:rPr lang="es-CL" dirty="0"/>
              <a:t>&lt;- </a:t>
            </a:r>
            <a:r>
              <a:rPr lang="es-CL" dirty="0" err="1"/>
              <a:t>as.character</a:t>
            </a:r>
            <a:r>
              <a:rPr lang="es-CL" dirty="0"/>
              <a:t>(z</a:t>
            </a:r>
            <a:r>
              <a:rPr lang="es-CL" dirty="0" smtClean="0"/>
              <a:t>)  o </a:t>
            </a:r>
            <a:r>
              <a:rPr lang="es-ES" dirty="0" err="1" smtClean="0"/>
              <a:t>int</a:t>
            </a:r>
            <a:r>
              <a:rPr lang="es-CL" dirty="0" smtClean="0"/>
              <a:t> </a:t>
            </a:r>
            <a:r>
              <a:rPr lang="es-CL" dirty="0"/>
              <a:t>&lt;- </a:t>
            </a:r>
            <a:r>
              <a:rPr lang="es-CL" dirty="0" err="1" smtClean="0"/>
              <a:t>as.integer</a:t>
            </a:r>
            <a:r>
              <a:rPr lang="es-CL" dirty="0" smtClean="0"/>
              <a:t>(z</a:t>
            </a:r>
            <a:r>
              <a:rPr lang="es-CL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7118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Factor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39977" cy="436638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Un </a:t>
            </a:r>
            <a:r>
              <a:rPr lang="es-ES" i="1" dirty="0"/>
              <a:t>factor</a:t>
            </a:r>
            <a:r>
              <a:rPr lang="es-ES" dirty="0"/>
              <a:t> es un objeto vectorial utilizado para especificar una clasificación discreta (agrupación) de los componentes de otros vectores de la misma longitud. </a:t>
            </a:r>
            <a:r>
              <a:rPr lang="es-ES" dirty="0" smtClean="0"/>
              <a:t>Supongamos </a:t>
            </a:r>
            <a:r>
              <a:rPr lang="es-ES" dirty="0"/>
              <a:t>que tenemos los ingresos de </a:t>
            </a:r>
            <a:r>
              <a:rPr lang="es-ES" dirty="0" smtClean="0"/>
              <a:t>los contadores </a:t>
            </a:r>
            <a:r>
              <a:rPr lang="es-ES" dirty="0"/>
              <a:t>fiscales </a:t>
            </a:r>
            <a:r>
              <a:rPr lang="es-ES" dirty="0" smtClean="0"/>
              <a:t>en Australia </a:t>
            </a:r>
            <a:r>
              <a:rPr lang="es-ES" dirty="0"/>
              <a:t>(en unidades de dinero adecuadamente grandes</a:t>
            </a:r>
            <a:r>
              <a:rPr lang="es-ES" dirty="0" smtClean="0"/>
              <a:t>) y el estado de origen, en dos vectores:</a:t>
            </a:r>
          </a:p>
          <a:p>
            <a:r>
              <a:rPr lang="es-CL" sz="1600" dirty="0" err="1" smtClean="0"/>
              <a:t>state</a:t>
            </a:r>
            <a:r>
              <a:rPr lang="es-CL" sz="1600" dirty="0" smtClean="0"/>
              <a:t> </a:t>
            </a:r>
            <a:r>
              <a:rPr lang="es-CL" sz="1600" dirty="0"/>
              <a:t>&lt;- c("tas", "</a:t>
            </a:r>
            <a:r>
              <a:rPr lang="es-CL" sz="1600" dirty="0" err="1"/>
              <a:t>sa</a:t>
            </a:r>
            <a:r>
              <a:rPr lang="es-CL" sz="1600" dirty="0"/>
              <a:t>", "</a:t>
            </a:r>
            <a:r>
              <a:rPr lang="es-CL" sz="1600" dirty="0" err="1"/>
              <a:t>qld</a:t>
            </a:r>
            <a:r>
              <a:rPr lang="es-CL" sz="1600" dirty="0"/>
              <a:t>", "</a:t>
            </a:r>
            <a:r>
              <a:rPr lang="es-CL" sz="1600" dirty="0" err="1"/>
              <a:t>nsw</a:t>
            </a:r>
            <a:r>
              <a:rPr lang="es-CL" sz="1600" dirty="0"/>
              <a:t>", "</a:t>
            </a:r>
            <a:r>
              <a:rPr lang="es-CL" sz="1600" dirty="0" err="1"/>
              <a:t>nsw</a:t>
            </a:r>
            <a:r>
              <a:rPr lang="es-CL" sz="1600" dirty="0"/>
              <a:t>", "</a:t>
            </a:r>
            <a:r>
              <a:rPr lang="es-CL" sz="1600" dirty="0" err="1"/>
              <a:t>nt</a:t>
            </a:r>
            <a:r>
              <a:rPr lang="es-CL" sz="1600" dirty="0"/>
              <a:t>", "</a:t>
            </a:r>
            <a:r>
              <a:rPr lang="es-CL" sz="1600" dirty="0" err="1"/>
              <a:t>wa</a:t>
            </a:r>
            <a:r>
              <a:rPr lang="es-CL" sz="1600" dirty="0"/>
              <a:t>", "</a:t>
            </a:r>
            <a:r>
              <a:rPr lang="es-CL" sz="1600" dirty="0" err="1"/>
              <a:t>wa</a:t>
            </a:r>
            <a:r>
              <a:rPr lang="es-CL" sz="1600" dirty="0"/>
              <a:t>", "</a:t>
            </a:r>
            <a:r>
              <a:rPr lang="es-CL" sz="1600" dirty="0" err="1"/>
              <a:t>qld</a:t>
            </a:r>
            <a:r>
              <a:rPr lang="es-CL" sz="1600" dirty="0"/>
              <a:t>", "</a:t>
            </a:r>
            <a:r>
              <a:rPr lang="es-CL" sz="1600" dirty="0" err="1"/>
              <a:t>vic</a:t>
            </a:r>
            <a:r>
              <a:rPr lang="es-CL" sz="1600" dirty="0"/>
              <a:t>", "</a:t>
            </a:r>
            <a:r>
              <a:rPr lang="es-CL" sz="1600" dirty="0" err="1"/>
              <a:t>nsw</a:t>
            </a:r>
            <a:r>
              <a:rPr lang="es-CL" sz="1600" dirty="0"/>
              <a:t>", "</a:t>
            </a:r>
            <a:r>
              <a:rPr lang="es-CL" sz="1600" dirty="0" err="1"/>
              <a:t>vic</a:t>
            </a:r>
            <a:r>
              <a:rPr lang="es-CL" sz="1600" dirty="0"/>
              <a:t>", "</a:t>
            </a:r>
            <a:r>
              <a:rPr lang="es-CL" sz="1600" dirty="0" err="1"/>
              <a:t>qld</a:t>
            </a:r>
            <a:r>
              <a:rPr lang="es-CL" sz="1600" dirty="0"/>
              <a:t>", "</a:t>
            </a:r>
            <a:r>
              <a:rPr lang="es-CL" sz="1600" dirty="0" err="1"/>
              <a:t>qld</a:t>
            </a:r>
            <a:r>
              <a:rPr lang="es-CL" sz="1600" dirty="0"/>
              <a:t>", "</a:t>
            </a:r>
            <a:r>
              <a:rPr lang="es-CL" sz="1600" dirty="0" err="1"/>
              <a:t>sa</a:t>
            </a:r>
            <a:r>
              <a:rPr lang="es-CL" sz="1600" dirty="0"/>
              <a:t>", "tas", "</a:t>
            </a:r>
            <a:r>
              <a:rPr lang="es-CL" sz="1600" dirty="0" err="1"/>
              <a:t>sa</a:t>
            </a:r>
            <a:r>
              <a:rPr lang="es-CL" sz="1600" dirty="0"/>
              <a:t>", "</a:t>
            </a:r>
            <a:r>
              <a:rPr lang="es-CL" sz="1600" dirty="0" err="1"/>
              <a:t>nt</a:t>
            </a:r>
            <a:r>
              <a:rPr lang="es-CL" sz="1600" dirty="0"/>
              <a:t>", "</a:t>
            </a:r>
            <a:r>
              <a:rPr lang="es-CL" sz="1600" dirty="0" err="1"/>
              <a:t>wa</a:t>
            </a:r>
            <a:r>
              <a:rPr lang="es-CL" sz="1600" dirty="0"/>
              <a:t>", "</a:t>
            </a:r>
            <a:r>
              <a:rPr lang="es-CL" sz="1600" dirty="0" err="1"/>
              <a:t>vic</a:t>
            </a:r>
            <a:r>
              <a:rPr lang="es-CL" sz="1600" dirty="0"/>
              <a:t>", "</a:t>
            </a:r>
            <a:r>
              <a:rPr lang="es-CL" sz="1600" dirty="0" err="1"/>
              <a:t>qld</a:t>
            </a:r>
            <a:r>
              <a:rPr lang="es-CL" sz="1600" dirty="0"/>
              <a:t>", "</a:t>
            </a:r>
            <a:r>
              <a:rPr lang="es-CL" sz="1600" dirty="0" err="1"/>
              <a:t>nsw</a:t>
            </a:r>
            <a:r>
              <a:rPr lang="es-CL" sz="1600" dirty="0"/>
              <a:t>", "</a:t>
            </a:r>
            <a:r>
              <a:rPr lang="es-CL" sz="1600" dirty="0" err="1"/>
              <a:t>nsw</a:t>
            </a:r>
            <a:r>
              <a:rPr lang="es-CL" sz="1600" dirty="0"/>
              <a:t>", "</a:t>
            </a:r>
            <a:r>
              <a:rPr lang="es-CL" sz="1600" dirty="0" err="1"/>
              <a:t>wa</a:t>
            </a:r>
            <a:r>
              <a:rPr lang="es-CL" sz="1600" dirty="0"/>
              <a:t>", "</a:t>
            </a:r>
            <a:r>
              <a:rPr lang="es-CL" sz="1600" dirty="0" err="1"/>
              <a:t>sa</a:t>
            </a:r>
            <a:r>
              <a:rPr lang="es-CL" sz="1600" dirty="0"/>
              <a:t>", "</a:t>
            </a:r>
            <a:r>
              <a:rPr lang="es-CL" sz="1600" dirty="0" err="1"/>
              <a:t>act</a:t>
            </a:r>
            <a:r>
              <a:rPr lang="es-CL" sz="1600" dirty="0"/>
              <a:t>", "</a:t>
            </a:r>
            <a:r>
              <a:rPr lang="es-CL" sz="1600" dirty="0" err="1"/>
              <a:t>nsw</a:t>
            </a:r>
            <a:r>
              <a:rPr lang="es-CL" sz="1600" dirty="0"/>
              <a:t>", "</a:t>
            </a:r>
            <a:r>
              <a:rPr lang="es-CL" sz="1600" dirty="0" err="1"/>
              <a:t>vic</a:t>
            </a:r>
            <a:r>
              <a:rPr lang="es-CL" sz="1600" dirty="0"/>
              <a:t>", "</a:t>
            </a:r>
            <a:r>
              <a:rPr lang="es-CL" sz="1600" dirty="0" err="1"/>
              <a:t>vic</a:t>
            </a:r>
            <a:r>
              <a:rPr lang="es-CL" sz="1600" dirty="0"/>
              <a:t>", "</a:t>
            </a:r>
            <a:r>
              <a:rPr lang="es-CL" sz="1600" dirty="0" err="1"/>
              <a:t>act</a:t>
            </a:r>
            <a:r>
              <a:rPr lang="es-CL" sz="1600" dirty="0" smtClean="0"/>
              <a:t>")</a:t>
            </a:r>
          </a:p>
          <a:p>
            <a:r>
              <a:rPr lang="es-CL" sz="1600" dirty="0" err="1"/>
              <a:t>statef</a:t>
            </a:r>
            <a:r>
              <a:rPr lang="es-CL" sz="1600" dirty="0"/>
              <a:t> &lt;- factor(</a:t>
            </a:r>
            <a:r>
              <a:rPr lang="es-CL" sz="1600" dirty="0" err="1"/>
              <a:t>state</a:t>
            </a:r>
            <a:r>
              <a:rPr lang="es-CL" sz="1600" dirty="0" smtClean="0"/>
              <a:t>) 			#asignación de “factor” al vector </a:t>
            </a:r>
            <a:r>
              <a:rPr lang="es-CL" sz="1600" dirty="0" err="1" smtClean="0"/>
              <a:t>state</a:t>
            </a:r>
            <a:endParaRPr lang="es-CL" sz="1600" dirty="0" smtClean="0"/>
          </a:p>
          <a:p>
            <a:r>
              <a:rPr lang="es-CL" sz="1600" dirty="0" err="1"/>
              <a:t>levels</a:t>
            </a:r>
            <a:r>
              <a:rPr lang="es-CL" sz="1600" dirty="0"/>
              <a:t>(</a:t>
            </a:r>
            <a:r>
              <a:rPr lang="es-CL" sz="1600" dirty="0" err="1"/>
              <a:t>statef</a:t>
            </a:r>
            <a:r>
              <a:rPr lang="es-CL" sz="1600" dirty="0" smtClean="0"/>
              <a:t>)  				#niveles dentro del factor </a:t>
            </a:r>
            <a:r>
              <a:rPr lang="es-CL" sz="1600" dirty="0" err="1" smtClean="0"/>
              <a:t>state</a:t>
            </a:r>
            <a:endParaRPr lang="es-CL" sz="1600" dirty="0" smtClean="0"/>
          </a:p>
          <a:p>
            <a:r>
              <a:rPr lang="pt-BR" sz="1600" dirty="0" err="1"/>
              <a:t>incomes</a:t>
            </a:r>
            <a:r>
              <a:rPr lang="pt-BR" sz="1600" dirty="0"/>
              <a:t> &lt;- c(60, 49, 40, 61, 64, 60, 59, 54, 62, 69, 70, 42, 56, 61, 61, 61, 58, 51, 48, 65, 49, 49, 41, 48, 52, 46, 59, 46, 58, 43</a:t>
            </a:r>
            <a:r>
              <a:rPr lang="pt-BR" sz="1600" dirty="0" smtClean="0"/>
              <a:t>)</a:t>
            </a:r>
          </a:p>
          <a:p>
            <a:r>
              <a:rPr lang="es-CL" sz="1600" dirty="0" err="1" smtClean="0"/>
              <a:t>incmeans</a:t>
            </a:r>
            <a:r>
              <a:rPr lang="es-CL" sz="1600" dirty="0" smtClean="0"/>
              <a:t> </a:t>
            </a:r>
            <a:r>
              <a:rPr lang="es-CL" sz="1600" dirty="0"/>
              <a:t>&lt;- </a:t>
            </a:r>
            <a:r>
              <a:rPr lang="es-CL" sz="1600" dirty="0" err="1"/>
              <a:t>tapply</a:t>
            </a:r>
            <a:r>
              <a:rPr lang="es-CL" sz="1600" dirty="0"/>
              <a:t>(</a:t>
            </a:r>
            <a:r>
              <a:rPr lang="es-CL" sz="1600" dirty="0" err="1"/>
              <a:t>incomes</a:t>
            </a:r>
            <a:r>
              <a:rPr lang="es-CL" sz="1600" dirty="0"/>
              <a:t>, </a:t>
            </a:r>
            <a:r>
              <a:rPr lang="es-CL" sz="1600" dirty="0" err="1"/>
              <a:t>statef</a:t>
            </a:r>
            <a:r>
              <a:rPr lang="es-CL" sz="1600" dirty="0"/>
              <a:t>, mean</a:t>
            </a:r>
            <a:r>
              <a:rPr lang="es-CL" sz="1600" dirty="0" smtClean="0"/>
              <a:t>)		#</a:t>
            </a:r>
            <a:r>
              <a:rPr lang="pt-BR" sz="1600" dirty="0" smtClean="0"/>
              <a:t>calculo del </a:t>
            </a:r>
            <a:r>
              <a:rPr lang="pt-BR" sz="1600" dirty="0" err="1" smtClean="0"/>
              <a:t>ingreso</a:t>
            </a:r>
            <a:r>
              <a:rPr lang="pt-BR" sz="1600" dirty="0" smtClean="0"/>
              <a:t> </a:t>
            </a:r>
            <a:r>
              <a:rPr lang="pt-BR" sz="1600" dirty="0" err="1"/>
              <a:t>medio</a:t>
            </a:r>
            <a:r>
              <a:rPr lang="pt-BR" sz="1600" dirty="0"/>
              <a:t> por </a:t>
            </a:r>
            <a:r>
              <a:rPr lang="pt-BR" sz="1600" dirty="0" smtClean="0"/>
              <a:t>estado</a:t>
            </a:r>
          </a:p>
          <a:p>
            <a:r>
              <a:rPr lang="es-CL" sz="1600" dirty="0" err="1"/>
              <a:t>incvar</a:t>
            </a:r>
            <a:r>
              <a:rPr lang="es-CL" sz="1600" dirty="0"/>
              <a:t> &lt;- </a:t>
            </a:r>
            <a:r>
              <a:rPr lang="es-CL" sz="1600" dirty="0" err="1"/>
              <a:t>tapply</a:t>
            </a:r>
            <a:r>
              <a:rPr lang="es-CL" sz="1600" dirty="0"/>
              <a:t>(</a:t>
            </a:r>
            <a:r>
              <a:rPr lang="es-CL" sz="1600" dirty="0" err="1"/>
              <a:t>incomes</a:t>
            </a:r>
            <a:r>
              <a:rPr lang="es-CL" sz="1600" dirty="0"/>
              <a:t>, </a:t>
            </a:r>
            <a:r>
              <a:rPr lang="es-CL" sz="1600" dirty="0" err="1"/>
              <a:t>statef</a:t>
            </a:r>
            <a:r>
              <a:rPr lang="es-CL" sz="1600" dirty="0"/>
              <a:t>, </a:t>
            </a:r>
            <a:r>
              <a:rPr lang="es-CL" sz="1600" dirty="0" err="1"/>
              <a:t>var</a:t>
            </a:r>
            <a:r>
              <a:rPr lang="es-CL" sz="1600" dirty="0" smtClean="0"/>
              <a:t>)          		#</a:t>
            </a:r>
            <a:r>
              <a:rPr lang="pt-BR" sz="1600" dirty="0"/>
              <a:t>calculo </a:t>
            </a:r>
            <a:r>
              <a:rPr lang="pt-BR" sz="1600" dirty="0" smtClean="0"/>
              <a:t>de </a:t>
            </a:r>
            <a:r>
              <a:rPr lang="pt-BR" sz="1600" dirty="0" err="1" smtClean="0"/>
              <a:t>la</a:t>
            </a:r>
            <a:r>
              <a:rPr lang="pt-BR" sz="1600" dirty="0" smtClean="0"/>
              <a:t> </a:t>
            </a:r>
            <a:r>
              <a:rPr lang="pt-BR" sz="1600" dirty="0" err="1" smtClean="0"/>
              <a:t>varianza</a:t>
            </a:r>
            <a:r>
              <a:rPr lang="pt-BR" sz="1600" dirty="0" smtClean="0"/>
              <a:t> del </a:t>
            </a:r>
            <a:r>
              <a:rPr lang="pt-BR" sz="1600" dirty="0" err="1" smtClean="0"/>
              <a:t>ingreso</a:t>
            </a:r>
            <a:r>
              <a:rPr lang="pt-BR" sz="1600" dirty="0" smtClean="0"/>
              <a:t> por estado</a:t>
            </a:r>
          </a:p>
          <a:p>
            <a:r>
              <a:rPr lang="pt-BR" sz="1600" dirty="0" err="1"/>
              <a:t>statefr</a:t>
            </a:r>
            <a:r>
              <a:rPr lang="pt-BR" sz="1600" dirty="0"/>
              <a:t> &lt;- </a:t>
            </a:r>
            <a:r>
              <a:rPr lang="pt-BR" sz="1600" dirty="0" err="1"/>
              <a:t>table</a:t>
            </a:r>
            <a:r>
              <a:rPr lang="pt-BR" sz="1600" dirty="0"/>
              <a:t>(</a:t>
            </a:r>
            <a:r>
              <a:rPr lang="pt-BR" sz="1600" dirty="0" err="1"/>
              <a:t>statef</a:t>
            </a:r>
            <a:r>
              <a:rPr lang="pt-BR" sz="1600" dirty="0" smtClean="0"/>
              <a:t>)</a:t>
            </a:r>
            <a:r>
              <a:rPr lang="es-CL" sz="1800" dirty="0" smtClean="0"/>
              <a:t>			</a:t>
            </a:r>
            <a:r>
              <a:rPr lang="es-CL" sz="1600" dirty="0" smtClean="0"/>
              <a:t>#frecuencia del factor</a:t>
            </a:r>
          </a:p>
          <a:p>
            <a:r>
              <a:rPr lang="en-US" sz="1600" dirty="0" smtClean="0"/>
              <a:t>table(factor(cut(incomes</a:t>
            </a:r>
            <a:r>
              <a:rPr lang="en-US" sz="1600" dirty="0"/>
              <a:t>, breaks = 35+10*(0:7</a:t>
            </a:r>
            <a:r>
              <a:rPr lang="en-US" sz="1600" dirty="0" smtClean="0"/>
              <a:t>))), </a:t>
            </a:r>
            <a:r>
              <a:rPr lang="en-US" sz="1600" dirty="0" err="1" smtClean="0"/>
              <a:t>statef</a:t>
            </a:r>
            <a:r>
              <a:rPr lang="en-US" sz="1600" dirty="0" smtClean="0"/>
              <a:t>)	#table de </a:t>
            </a:r>
            <a:r>
              <a:rPr lang="en-US" sz="1600" dirty="0" err="1" smtClean="0"/>
              <a:t>frecuencia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</a:t>
            </a:r>
            <a:r>
              <a:rPr lang="en-US" sz="1600" dirty="0" err="1" smtClean="0"/>
              <a:t>intervalos</a:t>
            </a:r>
            <a:r>
              <a:rPr lang="en-US" sz="1600" dirty="0" smtClean="0"/>
              <a:t> 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303306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buClrTx/>
              <a:buSzTx/>
            </a:pPr>
            <a:r>
              <a:rPr lang="es-ES" altLang="es-CL" sz="4400" dirty="0"/>
              <a:t>Prepara tablas. Creación de variables. Combinar tablas</a:t>
            </a:r>
            <a:r>
              <a:rPr lang="es-ES" altLang="es-CL" sz="4400" dirty="0" smtClean="0"/>
              <a:t>.</a:t>
            </a:r>
            <a:endParaRPr lang="es-CL" altLang="es-C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11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Preparación de tabla 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9923"/>
          </a:xfrm>
        </p:spPr>
        <p:txBody>
          <a:bodyPr>
            <a:noAutofit/>
          </a:bodyPr>
          <a:lstStyle/>
          <a:p>
            <a:r>
              <a:rPr lang="es-ES" sz="1600" dirty="0" smtClean="0"/>
              <a:t>Ejemplo: </a:t>
            </a:r>
          </a:p>
          <a:p>
            <a:r>
              <a:rPr lang="es-ES" sz="1600" dirty="0" err="1" smtClean="0"/>
              <a:t>temp</a:t>
            </a:r>
            <a:r>
              <a:rPr lang="es-ES" sz="1600" dirty="0" smtClean="0"/>
              <a:t> </a:t>
            </a:r>
            <a:r>
              <a:rPr lang="es-ES" sz="1600" dirty="0"/>
              <a:t>&lt;- c(20.37, 18.56, 18.4, 21.96, 29.53, 28.16</a:t>
            </a:r>
            <a:r>
              <a:rPr lang="es-ES" sz="1600" dirty="0" smtClean="0"/>
              <a:t>)</a:t>
            </a:r>
          </a:p>
          <a:p>
            <a:r>
              <a:rPr lang="es-ES" sz="1600" dirty="0" smtClean="0"/>
              <a:t>humedad </a:t>
            </a:r>
            <a:r>
              <a:rPr lang="es-ES" sz="1600" dirty="0"/>
              <a:t>&lt;- c(88, 86, 81, 79, 80, 78</a:t>
            </a:r>
            <a:r>
              <a:rPr lang="es-ES" sz="1600" dirty="0" smtClean="0"/>
              <a:t>)</a:t>
            </a:r>
          </a:p>
          <a:p>
            <a:r>
              <a:rPr lang="es-ES" sz="1600" dirty="0" smtClean="0"/>
              <a:t>precipitaciones </a:t>
            </a:r>
            <a:r>
              <a:rPr lang="es-ES" sz="1600" dirty="0"/>
              <a:t>&lt;- c(72, 33.9, 37.5, 36.6, 31.0, 16.6</a:t>
            </a:r>
            <a:r>
              <a:rPr lang="es-ES" sz="1600" dirty="0" smtClean="0"/>
              <a:t>)</a:t>
            </a:r>
          </a:p>
          <a:p>
            <a:r>
              <a:rPr lang="es-ES" sz="1600" dirty="0" smtClean="0"/>
              <a:t>data</a:t>
            </a:r>
            <a:r>
              <a:rPr lang="es-ES" sz="1600" dirty="0"/>
              <a:t>&lt;-</a:t>
            </a:r>
            <a:r>
              <a:rPr lang="es-ES" sz="1600" dirty="0" err="1"/>
              <a:t>cbind</a:t>
            </a:r>
            <a:r>
              <a:rPr lang="es-ES" sz="1600" dirty="0"/>
              <a:t>(</a:t>
            </a:r>
            <a:r>
              <a:rPr lang="es-ES" sz="1600" dirty="0" err="1"/>
              <a:t>temp</a:t>
            </a:r>
            <a:r>
              <a:rPr lang="es-ES" sz="1600" dirty="0"/>
              <a:t>, humedad, precipitaciones</a:t>
            </a:r>
            <a:r>
              <a:rPr lang="es-ES" sz="1600" dirty="0" smtClean="0"/>
              <a:t>)		#combinamos las 3 variables en un </a:t>
            </a:r>
            <a:r>
              <a:rPr lang="es-ES" sz="1600" dirty="0" err="1" smtClean="0"/>
              <a:t>dataframe</a:t>
            </a:r>
            <a:endParaRPr lang="es-ES" sz="1600" dirty="0" smtClean="0"/>
          </a:p>
          <a:p>
            <a:r>
              <a:rPr lang="es-ES" sz="1600" dirty="0" smtClean="0"/>
              <a:t>mes </a:t>
            </a:r>
            <a:r>
              <a:rPr lang="es-ES" sz="1600" dirty="0"/>
              <a:t>&lt;- c('enero', 'febrero', 'marzo', 'abril', 'mayo', 'junio</a:t>
            </a:r>
            <a:r>
              <a:rPr lang="es-ES" sz="1600" dirty="0" smtClean="0"/>
              <a:t>')              	#creamos la variable mes</a:t>
            </a:r>
          </a:p>
          <a:p>
            <a:r>
              <a:rPr lang="es-ES" sz="1600" dirty="0" err="1" smtClean="0"/>
              <a:t>df</a:t>
            </a:r>
            <a:r>
              <a:rPr lang="es-ES" sz="1600" dirty="0"/>
              <a:t>&lt;-</a:t>
            </a:r>
            <a:r>
              <a:rPr lang="es-ES" sz="1600" dirty="0" err="1"/>
              <a:t>cbind</a:t>
            </a:r>
            <a:r>
              <a:rPr lang="es-ES" sz="1600" dirty="0"/>
              <a:t>(data, mes</a:t>
            </a:r>
            <a:r>
              <a:rPr lang="es-ES" sz="1600" dirty="0" smtClean="0"/>
              <a:t>)					</a:t>
            </a:r>
            <a:r>
              <a:rPr lang="es-ES" sz="1600" dirty="0"/>
              <a:t>#le agregamos la variable </a:t>
            </a:r>
            <a:r>
              <a:rPr lang="es-ES" sz="1600" dirty="0" smtClean="0"/>
              <a:t>mes</a:t>
            </a:r>
          </a:p>
          <a:p>
            <a:r>
              <a:rPr lang="es-ES" sz="1600" dirty="0" err="1"/>
              <a:t>d</a:t>
            </a:r>
            <a:r>
              <a:rPr lang="es-ES" sz="1600" dirty="0" err="1" smtClean="0"/>
              <a:t>f</a:t>
            </a:r>
            <a:endParaRPr lang="es-ES" sz="1600" dirty="0" smtClean="0"/>
          </a:p>
          <a:p>
            <a:r>
              <a:rPr lang="es-CL" sz="1600" dirty="0" err="1" smtClean="0"/>
              <a:t>knitr</a:t>
            </a:r>
            <a:r>
              <a:rPr lang="es-CL" sz="1600" dirty="0"/>
              <a:t>::</a:t>
            </a:r>
            <a:r>
              <a:rPr lang="es-CL" sz="1600" dirty="0" err="1"/>
              <a:t>kable</a:t>
            </a:r>
            <a:r>
              <a:rPr lang="es-CL" sz="1600" dirty="0"/>
              <a:t>(data, "pipe</a:t>
            </a:r>
            <a:r>
              <a:rPr lang="es-CL" sz="1600" dirty="0" smtClean="0"/>
              <a:t>")</a:t>
            </a:r>
            <a:r>
              <a:rPr lang="es-CL" sz="1600" dirty="0"/>
              <a:t> </a:t>
            </a:r>
            <a:r>
              <a:rPr lang="es-CL" sz="1600" dirty="0" smtClean="0"/>
              <a:t>   				#para </a:t>
            </a:r>
            <a:r>
              <a:rPr lang="es-CL" sz="1600" dirty="0"/>
              <a:t>visualizar en tabla</a:t>
            </a:r>
          </a:p>
          <a:p>
            <a:r>
              <a:rPr lang="es-CL" sz="1600" dirty="0" err="1" smtClean="0"/>
              <a:t>knitr</a:t>
            </a:r>
            <a:r>
              <a:rPr lang="es-CL" sz="1600" dirty="0"/>
              <a:t>::</a:t>
            </a:r>
            <a:r>
              <a:rPr lang="es-CL" sz="1600" dirty="0" err="1"/>
              <a:t>kable</a:t>
            </a:r>
            <a:r>
              <a:rPr lang="es-CL" sz="1600" dirty="0"/>
              <a:t>(data, "simple</a:t>
            </a:r>
            <a:r>
              <a:rPr lang="es-CL" sz="1600" dirty="0" smtClean="0"/>
              <a:t>")</a:t>
            </a:r>
          </a:p>
          <a:p>
            <a:r>
              <a:rPr lang="es-CL" sz="1600" dirty="0" err="1" smtClean="0"/>
              <a:t>knitr</a:t>
            </a:r>
            <a:r>
              <a:rPr lang="es-CL" sz="1600" dirty="0"/>
              <a:t>::</a:t>
            </a:r>
            <a:r>
              <a:rPr lang="es-CL" sz="1600" dirty="0" err="1"/>
              <a:t>kable</a:t>
            </a:r>
            <a:r>
              <a:rPr lang="es-CL" sz="1600" dirty="0"/>
              <a:t>(data, </a:t>
            </a:r>
            <a:r>
              <a:rPr lang="es-CL" sz="1600" dirty="0" err="1"/>
              <a:t>caption</a:t>
            </a:r>
            <a:r>
              <a:rPr lang="es-CL" sz="1600" dirty="0"/>
              <a:t> = "Tabla clima")</a:t>
            </a:r>
          </a:p>
        </p:txBody>
      </p:sp>
    </p:spTree>
    <p:extLst>
      <p:ext uri="{BB962C8B-B14F-4D97-AF65-F5344CB8AC3E}">
        <p14:creationId xmlns:p14="http://schemas.microsoft.com/office/powerpoint/2010/main" val="1755103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buClrTx/>
              <a:buSzTx/>
            </a:pPr>
            <a:r>
              <a:rPr lang="es-ES" altLang="es-CL" sz="4400" dirty="0"/>
              <a:t>Exporta a </a:t>
            </a:r>
            <a:r>
              <a:rPr lang="es-ES" altLang="es-CL" sz="4400" dirty="0" err="1"/>
              <a:t>html</a:t>
            </a:r>
            <a:r>
              <a:rPr lang="es-ES" altLang="es-CL" sz="4400" dirty="0"/>
              <a:t>, presentación y tablero de </a:t>
            </a:r>
            <a:r>
              <a:rPr lang="es-ES" altLang="es-CL" sz="4400" dirty="0" smtClean="0"/>
              <a:t>mando</a:t>
            </a:r>
            <a:r>
              <a:rPr lang="es-ES" altLang="es-CL" sz="4400" dirty="0"/>
              <a:t>.</a:t>
            </a:r>
            <a:endParaRPr lang="es-CL" altLang="es-C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190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Rmarkdown</a:t>
            </a:r>
            <a:r>
              <a:rPr lang="es-ES" dirty="0" smtClean="0"/>
              <a:t> para HTML o PDF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82856" y="1845734"/>
            <a:ext cx="3172823" cy="4023360"/>
          </a:xfrm>
        </p:spPr>
        <p:txBody>
          <a:bodyPr/>
          <a:lstStyle/>
          <a:p>
            <a:r>
              <a:rPr lang="es-ES" dirty="0"/>
              <a:t>Si desea crear documentos PDF </a:t>
            </a:r>
            <a:r>
              <a:rPr lang="es-ES" dirty="0" smtClean="0"/>
              <a:t>o HTML desde </a:t>
            </a:r>
            <a:r>
              <a:rPr lang="es-ES" dirty="0"/>
              <a:t>R </a:t>
            </a:r>
            <a:r>
              <a:rPr lang="es-ES" dirty="0" err="1"/>
              <a:t>Markdown</a:t>
            </a:r>
            <a:r>
              <a:rPr lang="es-ES" dirty="0"/>
              <a:t>, deberá tener instalada una distribución </a:t>
            </a:r>
            <a:r>
              <a:rPr lang="es-ES" dirty="0" err="1" smtClean="0"/>
              <a:t>LaTeX</a:t>
            </a:r>
            <a:r>
              <a:rPr lang="es-ES" dirty="0"/>
              <a:t>:</a:t>
            </a:r>
            <a:endParaRPr lang="es-CL" dirty="0" smtClean="0"/>
          </a:p>
          <a:p>
            <a:r>
              <a:rPr lang="es-CL" dirty="0" err="1" smtClean="0"/>
              <a:t>tinytex</a:t>
            </a:r>
            <a:r>
              <a:rPr lang="es-CL" dirty="0"/>
              <a:t>::</a:t>
            </a:r>
            <a:r>
              <a:rPr lang="es-CL" dirty="0" err="1"/>
              <a:t>install_tinytex</a:t>
            </a:r>
            <a:r>
              <a:rPr lang="es-CL" dirty="0" smtClean="0"/>
              <a:t>()</a:t>
            </a:r>
          </a:p>
          <a:p>
            <a:endParaRPr lang="es-ES" dirty="0"/>
          </a:p>
          <a:p>
            <a:r>
              <a:rPr lang="es-ES" dirty="0" smtClean="0"/>
              <a:t>Ir generando </a:t>
            </a:r>
            <a:r>
              <a:rPr lang="es-ES" i="1" dirty="0" err="1" smtClean="0"/>
              <a:t>Chunk</a:t>
            </a:r>
            <a:r>
              <a:rPr lang="es-ES" i="1" dirty="0" smtClean="0"/>
              <a:t> (+C) </a:t>
            </a:r>
            <a:r>
              <a:rPr lang="es-ES" dirty="0" smtClean="0"/>
              <a:t>códigos de instrucciones y ejecutar con </a:t>
            </a:r>
            <a:r>
              <a:rPr lang="es-ES" i="1" dirty="0" err="1" smtClean="0"/>
              <a:t>Knit</a:t>
            </a:r>
            <a:r>
              <a:rPr lang="es-ES" dirty="0" smtClean="0"/>
              <a:t> en el modo que desee.</a:t>
            </a:r>
            <a:endParaRPr lang="es-CL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38287" b="36161"/>
          <a:stretch/>
        </p:blipFill>
        <p:spPr>
          <a:xfrm>
            <a:off x="1097280" y="1914451"/>
            <a:ext cx="6778172" cy="39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de un tablero de </a:t>
            </a:r>
            <a:r>
              <a:rPr lang="es-ES" dirty="0" smtClean="0"/>
              <a:t>control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09953" y="1845734"/>
            <a:ext cx="6469247" cy="4023360"/>
          </a:xfrm>
        </p:spPr>
        <p:txBody>
          <a:bodyPr>
            <a:noAutofit/>
          </a:bodyPr>
          <a:lstStyle/>
          <a:p>
            <a:pPr algn="just"/>
            <a:r>
              <a:rPr lang="es-ES" sz="1600" dirty="0"/>
              <a:t>En </a:t>
            </a:r>
            <a:r>
              <a:rPr lang="es-ES" sz="1600" dirty="0" err="1"/>
              <a:t>RStudio</a:t>
            </a:r>
            <a:r>
              <a:rPr lang="es-ES" sz="1600" dirty="0"/>
              <a:t>, cree un tablero de control de </a:t>
            </a:r>
            <a:r>
              <a:rPr lang="es-ES" sz="1600" dirty="0" err="1"/>
              <a:t>flexdashboard</a:t>
            </a:r>
            <a:r>
              <a:rPr lang="es-ES" sz="1600" dirty="0"/>
              <a:t> con la opción File - New File - R </a:t>
            </a:r>
            <a:r>
              <a:rPr lang="es-ES" sz="1600" dirty="0" err="1"/>
              <a:t>Markdown</a:t>
            </a:r>
            <a:r>
              <a:rPr lang="es-ES" sz="1600" dirty="0"/>
              <a:t>… -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Template</a:t>
            </a:r>
            <a:r>
              <a:rPr lang="es-ES" sz="1600" dirty="0"/>
              <a:t> - Flex </a:t>
            </a:r>
            <a:r>
              <a:rPr lang="es-ES" sz="1600" dirty="0" err="1"/>
              <a:t>Dashboard</a:t>
            </a:r>
            <a:r>
              <a:rPr lang="es-ES" sz="1600" dirty="0"/>
              <a:t>. Nombre el archivo como </a:t>
            </a:r>
            <a:r>
              <a:rPr lang="es-ES" sz="1600" dirty="0" err="1"/>
              <a:t>index.Rmd</a:t>
            </a:r>
            <a:r>
              <a:rPr lang="es-ES" sz="1600" dirty="0"/>
              <a:t>.</a:t>
            </a:r>
          </a:p>
          <a:p>
            <a:pPr algn="just"/>
            <a:r>
              <a:rPr lang="es-ES" sz="1600" dirty="0"/>
              <a:t>En su cuenta de GitHub, cree un repositorio llamado </a:t>
            </a:r>
            <a:r>
              <a:rPr lang="es-ES" sz="1600" dirty="0" smtClean="0"/>
              <a:t>tablero-control-</a:t>
            </a:r>
            <a:r>
              <a:rPr lang="es-ES" sz="1600" dirty="0" err="1" smtClean="0"/>
              <a:t>mammalia</a:t>
            </a:r>
            <a:r>
              <a:rPr lang="es-ES" sz="1600" dirty="0" smtClean="0"/>
              <a:t>-</a:t>
            </a:r>
            <a:r>
              <a:rPr lang="es-ES" sz="1600" dirty="0" err="1" smtClean="0"/>
              <a:t>gam</a:t>
            </a:r>
            <a:r>
              <a:rPr lang="es-ES" sz="1600" dirty="0" smtClean="0"/>
              <a:t>. Suba </a:t>
            </a:r>
            <a:r>
              <a:rPr lang="es-ES" sz="1600" dirty="0"/>
              <a:t>el archivo </a:t>
            </a:r>
            <a:r>
              <a:rPr lang="es-ES" sz="1600" dirty="0" err="1"/>
              <a:t>index.Rmd</a:t>
            </a:r>
            <a:r>
              <a:rPr lang="es-ES" sz="1600" dirty="0"/>
              <a:t> al nuevo repositorio.</a:t>
            </a:r>
          </a:p>
          <a:p>
            <a:pPr algn="just"/>
            <a:r>
              <a:rPr lang="es-ES" sz="1600" dirty="0"/>
              <a:t>Clone el nuevo repositorio a su computadora y edítelo con </a:t>
            </a:r>
            <a:r>
              <a:rPr lang="es-ES" sz="1600" dirty="0" err="1"/>
              <a:t>RStudio</a:t>
            </a:r>
            <a:r>
              <a:rPr lang="es-ES" sz="1600" dirty="0"/>
              <a:t>, agregando el contenido del archivo https://github.com/geoprocesamiento-2020i/tablero-control-mammalia-gam/blob/master/index.Rmd.</a:t>
            </a:r>
          </a:p>
          <a:p>
            <a:pPr algn="just"/>
            <a:r>
              <a:rPr lang="es-ES" sz="1600" dirty="0"/>
              <a:t>Con </a:t>
            </a:r>
            <a:r>
              <a:rPr lang="es-ES" sz="1600" dirty="0" err="1"/>
              <a:t>Knit</a:t>
            </a:r>
            <a:r>
              <a:rPr lang="es-ES" sz="1600" dirty="0"/>
              <a:t>, genere el archivo index.html y suba ambos archivos (.</a:t>
            </a:r>
            <a:r>
              <a:rPr lang="es-ES" sz="1600" dirty="0" err="1"/>
              <a:t>Rmd</a:t>
            </a:r>
            <a:r>
              <a:rPr lang="es-ES" sz="1600" dirty="0"/>
              <a:t> y .</a:t>
            </a:r>
            <a:r>
              <a:rPr lang="es-ES" sz="1600" dirty="0" err="1"/>
              <a:t>html</a:t>
            </a:r>
            <a:r>
              <a:rPr lang="es-ES" sz="1600" dirty="0"/>
              <a:t>) a su repositorio en GitHub.</a:t>
            </a:r>
          </a:p>
          <a:p>
            <a:pPr algn="just"/>
            <a:r>
              <a:rPr lang="es-ES" sz="1600" dirty="0"/>
              <a:t>Active la opción GitHub </a:t>
            </a:r>
            <a:r>
              <a:rPr lang="es-ES" sz="1600" dirty="0" err="1"/>
              <a:t>Pages</a:t>
            </a:r>
            <a:r>
              <a:rPr lang="es-ES" sz="1600" dirty="0"/>
              <a:t> en su nuevo repositorio, para así poder visualizar el tablero de control resultante.</a:t>
            </a:r>
          </a:p>
          <a:p>
            <a:pPr algn="just"/>
            <a:r>
              <a:rPr lang="es-ES" sz="1600" dirty="0"/>
              <a:t>Continúe editando en su computadora el archivo .</a:t>
            </a:r>
            <a:r>
              <a:rPr lang="es-ES" sz="1600" dirty="0" err="1"/>
              <a:t>Rmd</a:t>
            </a:r>
            <a:r>
              <a:rPr lang="es-ES" sz="1600" dirty="0"/>
              <a:t> y, cuando lo considere necesario, sincronice los archivos de su repositorio local con los de su cuenta en GitHub.</a:t>
            </a:r>
            <a:endParaRPr lang="es-CL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367" t="19395" r="30478" b="18899"/>
          <a:stretch/>
        </p:blipFill>
        <p:spPr>
          <a:xfrm>
            <a:off x="1097281" y="1845734"/>
            <a:ext cx="3715772" cy="32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buClrTx/>
              <a:buSzTx/>
            </a:pPr>
            <a:r>
              <a:rPr lang="es-ES" altLang="es-CL" sz="4400" dirty="0"/>
              <a:t>Introducción al </a:t>
            </a:r>
            <a:r>
              <a:rPr lang="es-ES" altLang="es-CL" sz="4400" dirty="0" err="1"/>
              <a:t>tidyverse</a:t>
            </a:r>
            <a:r>
              <a:rPr lang="es-ES" altLang="es-CL" sz="4400" dirty="0" smtClean="0"/>
              <a:t>.</a:t>
            </a:r>
            <a:endParaRPr lang="es-CL" altLang="es-C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251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Tidyverse</a:t>
            </a:r>
            <a:r>
              <a:rPr lang="es-CL" dirty="0"/>
              <a:t> </a:t>
            </a:r>
            <a:r>
              <a:rPr lang="es-CL" dirty="0" smtClean="0"/>
              <a:t>	</a:t>
            </a:r>
            <a:r>
              <a:rPr lang="es-CL" sz="2000" dirty="0" err="1" smtClean="0"/>
              <a:t>install.packages</a:t>
            </a:r>
            <a:r>
              <a:rPr lang="es-CL" sz="2000" dirty="0"/>
              <a:t>("</a:t>
            </a:r>
            <a:r>
              <a:rPr lang="es-CL" sz="2000" dirty="0" err="1"/>
              <a:t>tidyverse</a:t>
            </a:r>
            <a:r>
              <a:rPr lang="es-CL" sz="2000" dirty="0"/>
              <a:t>")</a:t>
            </a:r>
            <a:endParaRPr lang="es-CL" sz="2000" dirty="0"/>
          </a:p>
        </p:txBody>
      </p:sp>
      <p:sp>
        <p:nvSpPr>
          <p:cNvPr id="4" name="Rectángulo 3"/>
          <p:cNvSpPr/>
          <p:nvPr/>
        </p:nvSpPr>
        <p:spPr>
          <a:xfrm>
            <a:off x="1097280" y="1898694"/>
            <a:ext cx="965345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 err="1">
                <a:solidFill>
                  <a:srgbClr val="202124"/>
                </a:solidFill>
              </a:rPr>
              <a:t>Tidyverse</a:t>
            </a:r>
            <a:r>
              <a:rPr lang="es-ES" sz="2000" dirty="0">
                <a:solidFill>
                  <a:srgbClr val="202124"/>
                </a:solidFill>
              </a:rPr>
              <a:t> es una colección de paquetes disponibles en R y orientados a la manipulación, </a:t>
            </a:r>
            <a:r>
              <a:rPr lang="es-ES" sz="2000" dirty="0" smtClean="0">
                <a:solidFill>
                  <a:srgbClr val="202124"/>
                </a:solidFill>
              </a:rPr>
              <a:t>importación</a:t>
            </a:r>
            <a:r>
              <a:rPr lang="es-ES" sz="2000" dirty="0">
                <a:solidFill>
                  <a:srgbClr val="202124"/>
                </a:solidFill>
              </a:rPr>
              <a:t>, exploración y visualización de datos y que se utiliza exhaustivamente en ciencia de </a:t>
            </a:r>
            <a:r>
              <a:rPr lang="es-ES" sz="2000" dirty="0" smtClean="0">
                <a:solidFill>
                  <a:srgbClr val="202124"/>
                </a:solidFill>
              </a:rPr>
              <a:t>datos. El </a:t>
            </a:r>
            <a:r>
              <a:rPr lang="es-ES" sz="2000" dirty="0">
                <a:solidFill>
                  <a:srgbClr val="202124"/>
                </a:solidFill>
              </a:rPr>
              <a:t>uso de </a:t>
            </a:r>
            <a:r>
              <a:rPr lang="es-ES" sz="2000" dirty="0" err="1">
                <a:solidFill>
                  <a:srgbClr val="202124"/>
                </a:solidFill>
              </a:rPr>
              <a:t>Tidyverse</a:t>
            </a:r>
            <a:r>
              <a:rPr lang="es-ES" sz="2000" dirty="0">
                <a:solidFill>
                  <a:srgbClr val="202124"/>
                </a:solidFill>
              </a:rPr>
              <a:t> permite facilitar el trabajo estadístico y la generación de trabajos </a:t>
            </a:r>
            <a:r>
              <a:rPr lang="es-ES" sz="2000" dirty="0" smtClean="0">
                <a:solidFill>
                  <a:srgbClr val="202124"/>
                </a:solidFill>
              </a:rPr>
              <a:t>reproducibles.</a:t>
            </a:r>
          </a:p>
          <a:p>
            <a:r>
              <a:rPr lang="es-ES" sz="2000" dirty="0"/>
              <a:t>Está compuesto de los siguientes paquetes: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readr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dplyr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ggplot2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tibble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tidyr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purr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stringr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forcats</a:t>
            </a:r>
            <a:endParaRPr lang="es-CL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2302" t="25268" r="33201" b="31160"/>
          <a:stretch/>
        </p:blipFill>
        <p:spPr>
          <a:xfrm>
            <a:off x="6766560" y="2966119"/>
            <a:ext cx="3187337" cy="31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1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Modulo </a:t>
            </a:r>
            <a:r>
              <a:rPr lang="es-ES" dirty="0"/>
              <a:t>3</a:t>
            </a:r>
            <a:endParaRPr lang="es-CL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287756"/>
            <a:ext cx="100584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s-ES" altLang="es-CL" sz="1800" b="1" dirty="0" smtClean="0"/>
              <a:t>R</a:t>
            </a:r>
            <a:r>
              <a:rPr lang="es-ES" altLang="es-CL" sz="1800" b="1" dirty="0"/>
              <a:t>. </a:t>
            </a:r>
            <a:endParaRPr lang="es-ES" altLang="es-CL" sz="1800" b="1" dirty="0" smtClean="0"/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endParaRPr lang="es-ES" altLang="es-CL" sz="1800" dirty="0"/>
          </a:p>
          <a:p>
            <a:pPr marL="355600" lvl="0" indent="-3556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s-ES" altLang="es-CL" sz="1800" dirty="0" smtClean="0"/>
              <a:t>Conceptos </a:t>
            </a:r>
            <a:r>
              <a:rPr lang="es-ES" altLang="es-CL" sz="1800" dirty="0"/>
              <a:t>básicos de </a:t>
            </a:r>
            <a:r>
              <a:rPr lang="es-ES" altLang="es-CL" sz="1800" dirty="0" smtClean="0"/>
              <a:t>R.</a:t>
            </a:r>
          </a:p>
          <a:p>
            <a:pPr marL="355600" indent="-3556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s-ES" altLang="es-CL" sz="1800" dirty="0"/>
              <a:t>Introducción, tablas y relaciones de variables en R</a:t>
            </a:r>
            <a:r>
              <a:rPr lang="es-ES" altLang="es-CL" sz="1800" dirty="0" smtClean="0"/>
              <a:t>.</a:t>
            </a:r>
            <a:r>
              <a:rPr lang="es-ES" altLang="es-CL" sz="1800" dirty="0"/>
              <a:t> </a:t>
            </a:r>
            <a:endParaRPr lang="es-ES" altLang="es-CL" sz="1800" dirty="0" smtClean="0"/>
          </a:p>
          <a:p>
            <a:pPr marL="355600" indent="-3556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s-ES" altLang="es-CL" sz="1800" dirty="0" smtClean="0"/>
              <a:t>Prepara </a:t>
            </a:r>
            <a:r>
              <a:rPr lang="es-ES" altLang="es-CL" sz="1800" dirty="0"/>
              <a:t>tablas. Creación de variables. Combinar tablas</a:t>
            </a:r>
            <a:r>
              <a:rPr lang="es-ES" altLang="es-CL" sz="1800" dirty="0" smtClean="0"/>
              <a:t>.</a:t>
            </a:r>
          </a:p>
          <a:p>
            <a:pPr marL="355600" lvl="0" indent="-3556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s-ES" altLang="es-CL" sz="1800" dirty="0" smtClean="0"/>
              <a:t>Exporta </a:t>
            </a:r>
            <a:r>
              <a:rPr lang="es-ES" altLang="es-CL" sz="1800" dirty="0"/>
              <a:t>a </a:t>
            </a:r>
            <a:r>
              <a:rPr lang="es-ES" altLang="es-CL" sz="1800" dirty="0" err="1"/>
              <a:t>html</a:t>
            </a:r>
            <a:r>
              <a:rPr lang="es-ES" altLang="es-CL" sz="1800" dirty="0"/>
              <a:t>, presentación y tablero de </a:t>
            </a:r>
            <a:r>
              <a:rPr lang="es-ES" altLang="es-CL" sz="1800" dirty="0" smtClean="0"/>
              <a:t>mando.</a:t>
            </a:r>
          </a:p>
          <a:p>
            <a:pPr marL="355600" lvl="0" indent="-3556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s-ES" altLang="es-CL" sz="1800" dirty="0" smtClean="0"/>
              <a:t>Introducción </a:t>
            </a:r>
            <a:r>
              <a:rPr lang="es-ES" altLang="es-CL" sz="1800" dirty="0"/>
              <a:t>al </a:t>
            </a:r>
            <a:r>
              <a:rPr lang="es-ES" altLang="es-CL" sz="1800" dirty="0" err="1"/>
              <a:t>tidyverse</a:t>
            </a:r>
            <a:r>
              <a:rPr lang="es-ES" altLang="es-CL" sz="1800" dirty="0" smtClean="0"/>
              <a:t>.</a:t>
            </a:r>
          </a:p>
          <a:p>
            <a:pPr marL="355600" lvl="0" indent="-3556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s-ES" altLang="es-CL" sz="1800" dirty="0" smtClean="0"/>
              <a:t>Introducción </a:t>
            </a:r>
            <a:r>
              <a:rPr lang="es-ES" altLang="es-CL" sz="1800" dirty="0"/>
              <a:t>a </a:t>
            </a:r>
            <a:r>
              <a:rPr lang="es-ES" altLang="es-CL" sz="1800" dirty="0" err="1"/>
              <a:t>Git</a:t>
            </a:r>
            <a:r>
              <a:rPr lang="es-ES" altLang="es-CL" sz="1800" dirty="0"/>
              <a:t> y GitHub</a:t>
            </a:r>
            <a:r>
              <a:rPr lang="es-ES" altLang="es-CL" sz="1800" dirty="0" smtClean="0"/>
              <a:t>.</a:t>
            </a:r>
          </a:p>
          <a:p>
            <a:pPr marL="355600" lvl="0" indent="-3556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s-ES" altLang="es-CL" sz="1800" dirty="0" smtClean="0"/>
              <a:t>Crear </a:t>
            </a:r>
            <a:r>
              <a:rPr lang="es-ES" altLang="es-CL" sz="1800" dirty="0"/>
              <a:t>gráficos con ggplot2 (Gráficos de dispersión, Histogramas, Gráficos de </a:t>
            </a:r>
            <a:r>
              <a:rPr lang="es-ES" altLang="es-CL" sz="1800" dirty="0" smtClean="0"/>
              <a:t>barras)</a:t>
            </a:r>
          </a:p>
          <a:p>
            <a:pPr marL="355600" lvl="0" indent="-3556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s-ES" altLang="es-CL" sz="1800" dirty="0" smtClean="0"/>
              <a:t>Evaluar </a:t>
            </a:r>
            <a:r>
              <a:rPr lang="es-ES" altLang="es-CL" sz="1800" dirty="0"/>
              <a:t>relaciones entre variables (coeficientes de correlación, valores t y </a:t>
            </a:r>
            <a:r>
              <a:rPr lang="es-ES" altLang="es-CL" sz="1800" dirty="0" smtClean="0"/>
              <a:t>niveles </a:t>
            </a:r>
            <a:r>
              <a:rPr lang="es-ES" altLang="es-CL" sz="1800" dirty="0"/>
              <a:t>de significación estadística).</a:t>
            </a:r>
            <a:endParaRPr kumimoji="0" lang="es-CL" altLang="es-C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9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Importación/exportación de datos de </a:t>
            </a:r>
            <a:r>
              <a:rPr lang="es-ES" dirty="0" smtClean="0"/>
              <a:t>R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1719" t="6594" r="335" b="60668"/>
          <a:stretch/>
        </p:blipFill>
        <p:spPr>
          <a:xfrm>
            <a:off x="1335313" y="1824216"/>
            <a:ext cx="3494277" cy="16957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494" t="11334" r="4994" b="8766"/>
          <a:stretch/>
        </p:blipFill>
        <p:spPr>
          <a:xfrm>
            <a:off x="6468418" y="1824216"/>
            <a:ext cx="4302633" cy="213648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582056" y="1845734"/>
            <a:ext cx="827315" cy="3604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Elipse 6"/>
          <p:cNvSpPr/>
          <p:nvPr/>
        </p:nvSpPr>
        <p:spPr>
          <a:xfrm>
            <a:off x="10292081" y="1737360"/>
            <a:ext cx="624114" cy="4688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/>
          <p:cNvSpPr/>
          <p:nvPr/>
        </p:nvSpPr>
        <p:spPr>
          <a:xfrm>
            <a:off x="1336765" y="4047552"/>
            <a:ext cx="98189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 err="1"/>
              <a:t>df</a:t>
            </a:r>
            <a:r>
              <a:rPr lang="es-CL" sz="1600" dirty="0"/>
              <a:t>&lt;-</a:t>
            </a:r>
            <a:r>
              <a:rPr lang="es-CL" sz="1600" dirty="0" smtClean="0"/>
              <a:t>Ventas_Videojuegos1		#asignándole nombre al </a:t>
            </a:r>
            <a:r>
              <a:rPr lang="es-CL" sz="1600" dirty="0" err="1" smtClean="0"/>
              <a:t>dataframe</a:t>
            </a:r>
            <a:endParaRPr lang="es-CL" sz="1600" dirty="0" smtClean="0"/>
          </a:p>
          <a:p>
            <a:r>
              <a:rPr lang="es-CL" sz="1600" dirty="0" smtClean="0"/>
              <a:t>head(</a:t>
            </a:r>
            <a:r>
              <a:rPr lang="es-CL" sz="1600" dirty="0" err="1" smtClean="0"/>
              <a:t>df</a:t>
            </a:r>
            <a:r>
              <a:rPr lang="es-CL" sz="1600" dirty="0" smtClean="0"/>
              <a:t>)					#revisando las primeras filas en el </a:t>
            </a:r>
            <a:r>
              <a:rPr lang="es-CL" sz="1600" dirty="0" err="1" smtClean="0"/>
              <a:t>dataframe</a:t>
            </a:r>
            <a:endParaRPr lang="es-CL" sz="1600" dirty="0" smtClean="0"/>
          </a:p>
          <a:p>
            <a:r>
              <a:rPr lang="es-CL" sz="1600" dirty="0" smtClean="0"/>
              <a:t>ventas </a:t>
            </a:r>
            <a:r>
              <a:rPr lang="es-CL" sz="1600" dirty="0"/>
              <a:t>&lt;- </a:t>
            </a:r>
            <a:r>
              <a:rPr lang="es-CL" sz="1600" dirty="0" err="1"/>
              <a:t>data.frame</a:t>
            </a:r>
            <a:r>
              <a:rPr lang="es-CL" sz="1600" dirty="0"/>
              <a:t>(</a:t>
            </a:r>
            <a:r>
              <a:rPr lang="es-CL" sz="1600" dirty="0" err="1"/>
              <a:t>df</a:t>
            </a:r>
            <a:r>
              <a:rPr lang="es-CL" sz="1600" dirty="0"/>
              <a:t>$`Ventas JP` , </a:t>
            </a:r>
            <a:r>
              <a:rPr lang="es-CL" sz="1600" dirty="0" err="1"/>
              <a:t>df</a:t>
            </a:r>
            <a:r>
              <a:rPr lang="es-CL" sz="1600" dirty="0"/>
              <a:t>$`Ventas EU`,</a:t>
            </a:r>
            <a:r>
              <a:rPr lang="es-CL" sz="1600" dirty="0" err="1"/>
              <a:t>df</a:t>
            </a:r>
            <a:r>
              <a:rPr lang="es-CL" sz="1600" dirty="0"/>
              <a:t>$`Ventas Otros`,</a:t>
            </a:r>
            <a:r>
              <a:rPr lang="es-CL" sz="1600" dirty="0" err="1"/>
              <a:t>df</a:t>
            </a:r>
            <a:r>
              <a:rPr lang="es-CL" sz="1600" dirty="0"/>
              <a:t>$`Ventas NA`, </a:t>
            </a:r>
            <a:r>
              <a:rPr lang="es-CL" sz="1600" dirty="0" err="1"/>
              <a:t>df</a:t>
            </a:r>
            <a:r>
              <a:rPr lang="es-CL" sz="1600" dirty="0"/>
              <a:t>$`Ventas Global` </a:t>
            </a:r>
            <a:r>
              <a:rPr lang="es-CL" sz="1600" dirty="0" smtClean="0"/>
              <a:t>) </a:t>
            </a:r>
          </a:p>
          <a:p>
            <a:r>
              <a:rPr lang="es-CL" sz="1600" dirty="0"/>
              <a:t>	</a:t>
            </a:r>
            <a:r>
              <a:rPr lang="es-CL" sz="1600" dirty="0" smtClean="0"/>
              <a:t>					#creando un </a:t>
            </a:r>
            <a:r>
              <a:rPr lang="es-CL" sz="1600" dirty="0" err="1" smtClean="0"/>
              <a:t>subdataframe</a:t>
            </a:r>
            <a:r>
              <a:rPr lang="es-CL" sz="1600" dirty="0" smtClean="0"/>
              <a:t> con las variables cuantitativas</a:t>
            </a:r>
          </a:p>
          <a:p>
            <a:r>
              <a:rPr lang="es-CL" sz="1600" dirty="0" err="1" smtClean="0"/>
              <a:t>summary</a:t>
            </a:r>
            <a:r>
              <a:rPr lang="es-CL" sz="1600" dirty="0" smtClean="0"/>
              <a:t>(ventas)			#resumen estadístico de las variables cuantitativas</a:t>
            </a:r>
          </a:p>
          <a:p>
            <a:r>
              <a:rPr lang="es-CL" sz="1600" dirty="0" err="1"/>
              <a:t>table</a:t>
            </a:r>
            <a:r>
              <a:rPr lang="es-CL" sz="1600" dirty="0"/>
              <a:t>(</a:t>
            </a:r>
            <a:r>
              <a:rPr lang="es-CL" sz="1600" dirty="0" err="1"/>
              <a:t>df$Genero</a:t>
            </a:r>
            <a:r>
              <a:rPr lang="es-CL" sz="1600" dirty="0" smtClean="0"/>
              <a:t>)			#frecuencias de variable cualitativa </a:t>
            </a:r>
          </a:p>
          <a:p>
            <a:r>
              <a:rPr lang="es-CL" sz="1600" dirty="0" err="1"/>
              <a:t>plot</a:t>
            </a:r>
            <a:r>
              <a:rPr lang="es-CL" sz="1600" dirty="0"/>
              <a:t>(</a:t>
            </a:r>
            <a:r>
              <a:rPr lang="es-CL" sz="1600" dirty="0" err="1"/>
              <a:t>df</a:t>
            </a:r>
            <a:r>
              <a:rPr lang="es-CL" sz="1600" dirty="0"/>
              <a:t>$`Ventas Global`,</a:t>
            </a:r>
            <a:r>
              <a:rPr lang="es-CL" sz="1600" dirty="0" err="1"/>
              <a:t>df</a:t>
            </a:r>
            <a:r>
              <a:rPr lang="es-CL" sz="1600" dirty="0"/>
              <a:t>$`Ventas EU`, </a:t>
            </a:r>
            <a:r>
              <a:rPr lang="es-CL" sz="1600" dirty="0" err="1"/>
              <a:t>main</a:t>
            </a:r>
            <a:r>
              <a:rPr lang="es-CL" sz="1600" dirty="0"/>
              <a:t> ="ventas", </a:t>
            </a:r>
            <a:r>
              <a:rPr lang="es-CL" sz="1600" dirty="0" err="1"/>
              <a:t>xlab</a:t>
            </a:r>
            <a:r>
              <a:rPr lang="es-CL" sz="1600" dirty="0"/>
              <a:t>="Global", </a:t>
            </a:r>
            <a:r>
              <a:rPr lang="es-CL" sz="1600" dirty="0" err="1"/>
              <a:t>ylab</a:t>
            </a:r>
            <a:r>
              <a:rPr lang="es-CL" sz="1600" dirty="0"/>
              <a:t>="EU")</a:t>
            </a:r>
            <a:r>
              <a:rPr lang="es-CL" sz="1600" dirty="0" smtClean="0"/>
              <a:t>	#gráfica dispersión entre ventas</a:t>
            </a:r>
          </a:p>
          <a:p>
            <a:r>
              <a:rPr lang="es-CL" sz="1600" dirty="0" err="1"/>
              <a:t>hist</a:t>
            </a:r>
            <a:r>
              <a:rPr lang="es-CL" sz="1600" dirty="0"/>
              <a:t>(</a:t>
            </a:r>
            <a:r>
              <a:rPr lang="es-CL" sz="1600" dirty="0" err="1"/>
              <a:t>df</a:t>
            </a:r>
            <a:r>
              <a:rPr lang="es-CL" sz="1600" dirty="0"/>
              <a:t>$`Ventas EU</a:t>
            </a:r>
            <a:r>
              <a:rPr lang="es-CL" sz="1600" dirty="0" smtClean="0"/>
              <a:t>`)			#histograma</a:t>
            </a:r>
          </a:p>
          <a:p>
            <a:r>
              <a:rPr lang="es-CL" sz="1600" dirty="0" err="1" smtClean="0"/>
              <a:t>barplot</a:t>
            </a:r>
            <a:r>
              <a:rPr lang="es-CL" sz="1600" dirty="0" smtClean="0"/>
              <a:t>(</a:t>
            </a:r>
            <a:r>
              <a:rPr lang="es-CL" sz="1600" dirty="0" err="1" smtClean="0"/>
              <a:t>df</a:t>
            </a:r>
            <a:r>
              <a:rPr lang="es-CL" sz="1600" dirty="0"/>
              <a:t>$`Ventas EU</a:t>
            </a:r>
            <a:r>
              <a:rPr lang="es-CL" sz="1600" dirty="0" smtClean="0"/>
              <a:t>`)		#gráfica de barras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5219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07011" y="30594"/>
            <a:ext cx="37707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Ciencias de Datos y R</a:t>
            </a:r>
            <a:endParaRPr lang="es-CL" sz="32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331482" y="1733531"/>
            <a:ext cx="87096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 smtClean="0"/>
              <a:t>Reutilice </a:t>
            </a:r>
            <a:r>
              <a:rPr lang="es-ES" dirty="0"/>
              <a:t>las estructuras de datos existentes.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Componga funciones simples con el operador pipe, </a:t>
            </a:r>
            <a:r>
              <a:rPr lang="es-CL" altLang="es-CL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%&gt;%</a:t>
            </a:r>
            <a:endParaRPr lang="es-CL" altLang="es-CL" sz="4000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Adopte la programación funcional.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Diseño para humanos (scripts legibles</a:t>
            </a:r>
            <a:r>
              <a:rPr lang="es-ES" dirty="0" smtClean="0"/>
              <a:t>).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826" y="5162143"/>
            <a:ext cx="6953176" cy="57150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40280" y="3577856"/>
            <a:ext cx="10184920" cy="1441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L" altLang="es-CL" sz="2000" b="1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CL" altLang="es-CL" sz="2000" b="1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pipe (</a:t>
            </a:r>
            <a:r>
              <a:rPr lang="es-CL" altLang="es-CL" sz="2000" b="1" dirty="0">
                <a:solidFill>
                  <a:srgbClr val="333333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%&gt;%</a:t>
            </a:r>
            <a:r>
              <a:rPr lang="es-CL" altLang="es-CL" sz="2000" b="1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L" altLang="es-CL" sz="2000" b="1" dirty="0">
              <a:solidFill>
                <a:srgbClr val="1F4D78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altLang="es-CL" dirty="0">
                <a:solidFill>
                  <a:srgbClr val="333333"/>
                </a:solidFill>
                <a:ea typeface="Calibri" panose="020F0502020204030204" pitchFamily="34" charset="0"/>
              </a:rPr>
              <a:t>Permite encadenar llamadas a funciones para así realizar de forma sencilla transformaciones de datos complejas. </a:t>
            </a: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altLang="es-CL" dirty="0">
                <a:solidFill>
                  <a:srgbClr val="333333"/>
                </a:solidFill>
                <a:ea typeface="Calibri" panose="020F0502020204030204" pitchFamily="34" charset="0"/>
              </a:rPr>
              <a:t>En palabras, lo que hace este operador es </a:t>
            </a:r>
            <a:r>
              <a:rPr lang="es-CL" altLang="es-CL" b="1" dirty="0">
                <a:solidFill>
                  <a:srgbClr val="333333"/>
                </a:solidFill>
                <a:ea typeface="Calibri" panose="020F0502020204030204" pitchFamily="34" charset="0"/>
              </a:rPr>
              <a:t>pasar el elemento que está a su izquierda como un argumento de la función que tiene a la derecha</a:t>
            </a:r>
            <a:r>
              <a:rPr lang="es-CL" altLang="es-CL" dirty="0">
                <a:solidFill>
                  <a:srgbClr val="333333"/>
                </a:solidFill>
                <a:ea typeface="Calibri" panose="020F0502020204030204" pitchFamily="34" charset="0"/>
              </a:rPr>
              <a:t>.</a:t>
            </a:r>
            <a:endParaRPr lang="es-CL" altLang="es-C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32" y="5876518"/>
            <a:ext cx="4777316" cy="414218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192775"/>
            <a:ext cx="10058400" cy="1450757"/>
          </a:xfrm>
        </p:spPr>
        <p:txBody>
          <a:bodyPr/>
          <a:lstStyle/>
          <a:p>
            <a:r>
              <a:rPr lang="es-CL" spc="15" dirty="0">
                <a:solidFill>
                  <a:srgbClr val="333333"/>
                </a:solidFill>
                <a:latin typeface="+mn-lt"/>
                <a:ea typeface="Calibri" panose="020F0502020204030204" pitchFamily="34" charset="0"/>
              </a:rPr>
              <a:t>Principios del </a:t>
            </a:r>
            <a:r>
              <a:rPr lang="es-CL" spc="15" dirty="0" err="1">
                <a:solidFill>
                  <a:srgbClr val="333333"/>
                </a:solidFill>
                <a:latin typeface="+mn-lt"/>
                <a:ea typeface="Calibri" panose="020F0502020204030204" pitchFamily="34" charset="0"/>
              </a:rPr>
              <a:t>tidyverse</a:t>
            </a:r>
            <a:r>
              <a:rPr lang="es-CL" spc="15" dirty="0" smtClean="0">
                <a:solidFill>
                  <a:srgbClr val="333333"/>
                </a:solidFill>
                <a:latin typeface="+mn-lt"/>
                <a:ea typeface="Calibri" panose="020F0502020204030204" pitchFamily="34" charset="0"/>
              </a:rPr>
              <a:t>:</a:t>
            </a:r>
            <a:endParaRPr lang="es-C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837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1524001" y="108681"/>
            <a:ext cx="4932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sz="3200" b="1" dirty="0">
                <a:solidFill>
                  <a:schemeClr val="bg1"/>
                </a:solidFill>
              </a:rPr>
              <a:t>Administración de los Datos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10883" y="841080"/>
            <a:ext cx="10601864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CL" sz="2000" b="1" dirty="0">
                <a:ea typeface="Times New Roman" panose="02020603050405020304" pitchFamily="18" charset="0"/>
                <a:cs typeface="Calibri" panose="020F0502020204030204" pitchFamily="34" charset="0"/>
              </a:rPr>
              <a:t>Administración de los datos</a:t>
            </a:r>
            <a:endParaRPr lang="es-CL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CL" sz="2000" spc="15" dirty="0">
                <a:solidFill>
                  <a:srgbClr val="3333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 suele decir que el procesado/limpieza de los datos suele ocupar una gran parte del tiempo de un análisis de datos. </a:t>
            </a:r>
          </a:p>
          <a:p>
            <a:pPr algn="just">
              <a:lnSpc>
                <a:spcPct val="107000"/>
              </a:lnSpc>
            </a:pPr>
            <a:r>
              <a:rPr lang="es-CL" sz="2000" b="1" dirty="0"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CL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CL" sz="2000" b="1" dirty="0">
                <a:ea typeface="Times New Roman" panose="02020603050405020304" pitchFamily="18" charset="0"/>
                <a:cs typeface="Calibri" panose="020F0502020204030204" pitchFamily="34" charset="0"/>
              </a:rPr>
              <a:t>¿Cómo podemos ver que variables y de qué tipo hay en un </a:t>
            </a:r>
            <a:r>
              <a:rPr lang="es-CL" sz="2000" b="1" dirty="0" err="1">
                <a:ea typeface="Times New Roman" panose="02020603050405020304" pitchFamily="18" charset="0"/>
                <a:cs typeface="Calibri" panose="020F0502020204030204" pitchFamily="34" charset="0"/>
              </a:rPr>
              <a:t>dataframe</a:t>
            </a:r>
            <a:r>
              <a:rPr lang="es-CL" sz="2000" b="1" dirty="0">
                <a:ea typeface="Times New Roman" panose="02020603050405020304" pitchFamily="18" charset="0"/>
                <a:cs typeface="Calibri" panose="020F0502020204030204" pitchFamily="34" charset="0"/>
              </a:rPr>
              <a:t>?</a:t>
            </a:r>
            <a:endParaRPr lang="es-CL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Supongamos que ya hemos cargado un conjunto de datos y que está almacenado en un 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dataframe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df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) </a:t>
            </a:r>
            <a:endParaRPr lang="es-CL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CL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Vamos a ver los nombres de las variables (columnas) del 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dataset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 iris:</a:t>
            </a:r>
            <a:r>
              <a:rPr lang="es-CL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2000" b="1" dirty="0" err="1">
                <a:solidFill>
                  <a:srgbClr val="00702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names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()</a:t>
            </a:r>
            <a:r>
              <a:rPr lang="es-CL" sz="2000" i="1" dirty="0">
                <a:solidFill>
                  <a:srgbClr val="60A0B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s-CL" sz="20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CL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hequear de que clase son las variables que contiene el 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df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s-CL" sz="2000" b="1" dirty="0" err="1">
                <a:solidFill>
                  <a:srgbClr val="00702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str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()</a:t>
            </a:r>
          </a:p>
          <a:p>
            <a:pPr algn="just">
              <a:lnSpc>
                <a:spcPct val="107000"/>
              </a:lnSpc>
            </a:pPr>
            <a:r>
              <a:rPr lang="es-ES" sz="2000" dirty="0">
                <a:ea typeface="Times New Roman" panose="02020603050405020304" pitchFamily="18" charset="0"/>
                <a:cs typeface="Calibri" panose="020F0502020204030204" pitchFamily="34" charset="0"/>
              </a:rPr>
              <a:t>	En </a:t>
            </a:r>
            <a:r>
              <a:rPr lang="es-ES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tidyverse</a:t>
            </a:r>
            <a:r>
              <a:rPr lang="es-ES" sz="2000" dirty="0">
                <a:ea typeface="Times New Roman" panose="02020603050405020304" pitchFamily="18" charset="0"/>
                <a:cs typeface="Calibri" panose="020F0502020204030204" pitchFamily="34" charset="0"/>
              </a:rPr>
              <a:t> se suele ocupar </a:t>
            </a:r>
            <a:r>
              <a:rPr lang="es-CL" sz="2000" b="1" dirty="0" err="1">
                <a:solidFill>
                  <a:srgbClr val="00702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glimpse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()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La función 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summary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(), nos hace un resumen del 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df</a:t>
            </a:r>
            <a:r>
              <a:rPr lang="es-CL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CL" sz="2000" b="1" dirty="0" err="1">
                <a:solidFill>
                  <a:srgbClr val="00702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summary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()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Se pueden hacer tablas, 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graficos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 o calcular estadígrafos de una o mas variables, con funciones como:</a:t>
            </a:r>
            <a:r>
              <a:rPr lang="es-CL" sz="2000" b="1" dirty="0">
                <a:solidFill>
                  <a:srgbClr val="00702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CL" sz="2000" b="1" dirty="0" err="1">
                <a:solidFill>
                  <a:srgbClr val="00702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table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objeto$variable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); </a:t>
            </a:r>
            <a:r>
              <a:rPr lang="es-CL" sz="2000" b="1" dirty="0">
                <a:solidFill>
                  <a:srgbClr val="00702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mean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objeto$variable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); </a:t>
            </a:r>
            <a:r>
              <a:rPr lang="es-CL" sz="2000" b="1" dirty="0" err="1">
                <a:solidFill>
                  <a:srgbClr val="00702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cor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(objeto$variable1; objeto$variable2); </a:t>
            </a:r>
            <a:r>
              <a:rPr lang="es-CL" sz="2000" b="1" dirty="0" err="1">
                <a:solidFill>
                  <a:srgbClr val="00702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barplot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s-CL" sz="2000" dirty="0" err="1">
                <a:ea typeface="Times New Roman" panose="02020603050405020304" pitchFamily="18" charset="0"/>
                <a:cs typeface="Calibri" panose="020F0502020204030204" pitchFamily="34" charset="0"/>
              </a:rPr>
              <a:t>objeto$variable</a:t>
            </a:r>
            <a:r>
              <a:rPr lang="es-CL" sz="2000" dirty="0">
                <a:ea typeface="Times New Roman" panose="02020603050405020304" pitchFamily="18" charset="0"/>
                <a:cs typeface="Calibri" panose="020F0502020204030204" pitchFamily="34" charset="0"/>
              </a:rPr>
              <a:t>), etc</a:t>
            </a:r>
            <a:r>
              <a:rPr lang="es-CL" sz="2000" dirty="0" smtClean="0"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s-CL" sz="20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14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1524001" y="108681"/>
            <a:ext cx="4932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sz="3200" b="1" dirty="0">
                <a:solidFill>
                  <a:schemeClr val="bg1"/>
                </a:solidFill>
              </a:rPr>
              <a:t>Administración de los Datos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897147" y="401068"/>
            <a:ext cx="10550106" cy="559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530"/>
              </a:spcBef>
              <a:spcAft>
                <a:spcPts val="1020"/>
              </a:spcAft>
            </a:pPr>
            <a:r>
              <a:rPr lang="es-CL" sz="2400" b="1" spc="15" dirty="0" err="1">
                <a:solidFill>
                  <a:srgbClr val="333333"/>
                </a:solidFill>
                <a:ea typeface="Times New Roman" panose="02020603050405020304" pitchFamily="18" charset="0"/>
              </a:rPr>
              <a:t>dplyr</a:t>
            </a:r>
            <a:endParaRPr lang="es-CL" sz="2400" b="1" dirty="0"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1020"/>
              </a:spcAft>
              <a:buFont typeface="Arial" panose="020B0604020202020204" pitchFamily="34" charset="0"/>
              <a:buChar char="•"/>
            </a:pP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Es un </a:t>
            </a:r>
            <a:r>
              <a:rPr lang="es-CL" altLang="es-CL" sz="2000" dirty="0" err="1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package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que permite manipular datos de forma intuitiva.</a:t>
            </a:r>
          </a:p>
          <a:p>
            <a:pPr marL="342900" indent="-342900" algn="just">
              <a:spcAft>
                <a:spcPts val="1020"/>
              </a:spcAft>
              <a:buFont typeface="Arial" panose="020B0604020202020204" pitchFamily="34" charset="0"/>
              <a:buChar char="•"/>
            </a:pP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Tiene funciones o verbos principales. Cada uno de ellos hace “una sola cosa”, así que para realizar transformaciones complejas hay que ir concatenando instrucciones sencillas. Esto se hace con el </a:t>
            </a:r>
            <a:r>
              <a:rPr lang="es-CL" altLang="es-CL" sz="2000" b="1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operador pipe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(%&gt;%)</a:t>
            </a:r>
          </a:p>
          <a:p>
            <a:pPr marL="342900" indent="-342900" algn="just">
              <a:spcAft>
                <a:spcPts val="1020"/>
              </a:spcAft>
              <a:buFont typeface="Arial" panose="020B0604020202020204" pitchFamily="34" charset="0"/>
              <a:buChar char="•"/>
            </a:pP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Principales funciones de </a:t>
            </a:r>
            <a:r>
              <a:rPr lang="es-CL" altLang="es-CL" sz="2000" dirty="0" err="1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dplyr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, hay 6-7 principales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s-CL" altLang="es-CL" sz="20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filter</a:t>
            </a:r>
            <a:r>
              <a:rPr lang="es-CL" altLang="es-CL" sz="20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: permite seleccionar filas (que cumplen una o varias condiciones)</a:t>
            </a:r>
            <a:endParaRPr lang="es-CL" altLang="es-CL" sz="2000" dirty="0">
              <a:ea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s-CL" altLang="es-CL" sz="20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arrange</a:t>
            </a:r>
            <a:r>
              <a:rPr lang="es-CL" altLang="es-CL" sz="20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: reordena las filas (</a:t>
            </a:r>
            <a:r>
              <a:rPr lang="es-CL" altLang="es-CL" sz="2000" dirty="0" err="1">
                <a:solidFill>
                  <a:srgbClr val="333333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arrange</a:t>
            </a:r>
            <a:r>
              <a:rPr lang="es-CL" altLang="es-CL" sz="2000" dirty="0">
                <a:solidFill>
                  <a:srgbClr val="333333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).</a:t>
            </a:r>
            <a:endParaRPr lang="es-CL" altLang="es-CL" sz="2000" dirty="0">
              <a:ea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s-CL" altLang="es-CL" sz="20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rename</a:t>
            </a:r>
            <a:r>
              <a:rPr lang="es-CL" altLang="es-CL" sz="20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: cambia los nombres de las columnas (variables)</a:t>
            </a:r>
            <a:endParaRPr lang="es-CL" altLang="es-CL" sz="2000" dirty="0">
              <a:ea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s-CL" altLang="es-CL" sz="20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s-CL" altLang="es-CL" sz="20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: selecciona columnas (variables)</a:t>
            </a:r>
            <a:endParaRPr lang="es-CL" altLang="es-CL" sz="2000" dirty="0">
              <a:ea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s-CL" altLang="es-CL" sz="20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mutate</a:t>
            </a:r>
            <a:r>
              <a:rPr lang="es-CL" altLang="es-CL" sz="20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: crea nuevas variables</a:t>
            </a:r>
            <a:endParaRPr lang="es-CL" altLang="es-CL" sz="2000" dirty="0">
              <a:ea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s-CL" altLang="es-CL" sz="20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summarise</a:t>
            </a:r>
            <a:r>
              <a:rPr lang="es-CL" altLang="es-CL" sz="20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: resume (colapsa) unos cuantos valores a uno sólo. Por ejemplo, calcula la media, moda, etc… de un conjunto de valores</a:t>
            </a:r>
            <a:endParaRPr lang="es-CL" altLang="es-CL" sz="2000" dirty="0">
              <a:ea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endParaRPr lang="es-CL" altLang="es-CL" sz="2000" dirty="0">
              <a:solidFill>
                <a:srgbClr val="333333"/>
              </a:solidFill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Hay una séptima:</a:t>
            </a:r>
            <a:endParaRPr lang="es-CL" altLang="es-CL" sz="2000" dirty="0">
              <a:ea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CL" altLang="es-CL" sz="20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group_by</a:t>
            </a:r>
            <a:r>
              <a:rPr lang="es-CL" altLang="es-CL" sz="20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lang="es-CL" altLang="es-CL" sz="2000" dirty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: permite agrupar filas en función de una o varias </a:t>
            </a:r>
            <a:r>
              <a:rPr lang="es-CL" altLang="es-CL" sz="2000" dirty="0" smtClean="0">
                <a:solidFill>
                  <a:srgbClr val="333333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condiciones.</a:t>
            </a:r>
            <a:endParaRPr lang="es-CL" sz="20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13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397479" y="1150417"/>
            <a:ext cx="92906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Hay una serie de funciones auxiliares que puedes usar dentro de </a:t>
            </a:r>
            <a:r>
              <a:rPr lang="es-CL" sz="2000" spc="15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select</a:t>
            </a:r>
            <a:r>
              <a:rPr lang="es-CL" sz="2000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s-CL" sz="2000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s-CL" sz="2000" dirty="0">
              <a:solidFill>
                <a:schemeClr val="accent6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2000" b="1" spc="15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starts_with</a:t>
            </a:r>
            <a:r>
              <a:rPr lang="es-CL" sz="2000" b="1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("</a:t>
            </a:r>
            <a:r>
              <a:rPr lang="es-CL" sz="2000" b="1" spc="15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abc</a:t>
            </a:r>
            <a:r>
              <a:rPr lang="es-CL" sz="2000" b="1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")</a:t>
            </a:r>
            <a:r>
              <a:rPr lang="es-CL" sz="2000" b="1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CL" sz="2000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coincide con los nombres que comienzan con “</a:t>
            </a:r>
            <a:r>
              <a:rPr lang="es-CL" sz="2000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s-CL" sz="2000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s-CL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2000" b="1" spc="15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ends_with</a:t>
            </a:r>
            <a:r>
              <a:rPr lang="es-CL" sz="2000" b="1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("</a:t>
            </a:r>
            <a:r>
              <a:rPr lang="es-CL" sz="2000" b="1" spc="15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xyz</a:t>
            </a:r>
            <a:r>
              <a:rPr lang="es-CL" sz="2000" b="1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")</a:t>
            </a:r>
            <a:r>
              <a:rPr lang="es-CL" sz="2000" b="1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CL" sz="2000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coincide con los nombres que terminan con “</a:t>
            </a:r>
            <a:r>
              <a:rPr lang="es-CL" sz="2000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xyz</a:t>
            </a:r>
            <a:r>
              <a:rPr lang="es-CL" sz="2000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s-CL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z="2000" b="1" spc="15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contains</a:t>
            </a:r>
            <a:r>
              <a:rPr lang="es-CL" sz="2000" b="1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("</a:t>
            </a:r>
            <a:r>
              <a:rPr lang="es-CL" sz="2000" b="1" spc="15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ijk</a:t>
            </a:r>
            <a:r>
              <a:rPr lang="es-CL" sz="2000" b="1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")</a:t>
            </a:r>
            <a:r>
              <a:rPr lang="es-CL" sz="2000" b="1" spc="15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CL" sz="2000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coincide con los nombres que contienen “</a:t>
            </a:r>
            <a:r>
              <a:rPr lang="es-CL" sz="2000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r>
              <a:rPr lang="es-CL" sz="2000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s-CL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524001" y="108681"/>
            <a:ext cx="4932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sz="3200" b="1" dirty="0">
                <a:solidFill>
                  <a:schemeClr val="bg1"/>
                </a:solidFill>
              </a:rPr>
              <a:t>Administración de los Datos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397479" y="3343036"/>
            <a:ext cx="91957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spc="15" dirty="0">
                <a:ea typeface="Times New Roman" panose="02020603050405020304" pitchFamily="18" charset="0"/>
                <a:cs typeface="Times New Roman" panose="02020603050405020304" pitchFamily="18" charset="0"/>
              </a:rPr>
              <a:t>Hay una serie de funciones auxiliares que puedes usar dentro de</a:t>
            </a:r>
            <a:r>
              <a:rPr lang="es-CL" sz="2000" spc="15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ES" sz="2000" dirty="0" err="1">
                <a:solidFill>
                  <a:srgbClr val="0000FF"/>
                </a:solidFill>
              </a:rPr>
              <a:t>mutate</a:t>
            </a:r>
            <a:r>
              <a:rPr lang="es-ES" sz="2000" dirty="0">
                <a:solidFill>
                  <a:srgbClr val="0000FF"/>
                </a:solidFill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FF"/>
                </a:solidFill>
              </a:rPr>
              <a:t>transmute: </a:t>
            </a:r>
            <a:r>
              <a:rPr lang="es-ES" sz="2000" dirty="0">
                <a:solidFill>
                  <a:srgbClr val="000000"/>
                </a:solidFill>
              </a:rPr>
              <a:t>Mantener solo las nuevas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0000FF"/>
                </a:solidFill>
              </a:rPr>
              <a:t>min_rank</a:t>
            </a:r>
            <a:r>
              <a:rPr lang="es-CL" sz="2000" dirty="0">
                <a:solidFill>
                  <a:srgbClr val="0000FF"/>
                </a:solidFill>
              </a:rPr>
              <a:t>(): </a:t>
            </a:r>
            <a:r>
              <a:rPr lang="es-CL" sz="2000" dirty="0" err="1">
                <a:solidFill>
                  <a:srgbClr val="000000"/>
                </a:solidFill>
              </a:rPr>
              <a:t>Rankea</a:t>
            </a:r>
            <a:r>
              <a:rPr lang="es-CL" sz="2000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0000FF"/>
                </a:solidFill>
              </a:rPr>
              <a:t>row_number</a:t>
            </a:r>
            <a:r>
              <a:rPr lang="es-CL" sz="2000" dirty="0">
                <a:solidFill>
                  <a:srgbClr val="0000FF"/>
                </a:solidFill>
              </a:rPr>
              <a:t>(): </a:t>
            </a:r>
            <a:r>
              <a:rPr lang="es-CL" sz="2000" dirty="0">
                <a:solidFill>
                  <a:srgbClr val="000000"/>
                </a:solidFill>
              </a:rPr>
              <a:t>Número de filas.</a:t>
            </a:r>
            <a:endParaRPr lang="es-CL" sz="2000" dirty="0"/>
          </a:p>
        </p:txBody>
      </p:sp>
      <p:sp>
        <p:nvSpPr>
          <p:cNvPr id="8" name="Rectángulo 7"/>
          <p:cNvSpPr/>
          <p:nvPr/>
        </p:nvSpPr>
        <p:spPr>
          <a:xfrm>
            <a:off x="1284550" y="5485762"/>
            <a:ext cx="8871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spc="15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NOTA: </a:t>
            </a:r>
            <a:r>
              <a:rPr lang="es-CL" spc="15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con la función </a:t>
            </a:r>
            <a:r>
              <a:rPr lang="es-CL" b="1" spc="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na.rm= TRUE </a:t>
            </a:r>
            <a:r>
              <a:rPr lang="es-CL" spc="15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elimina los valores faltantes antes del cálculo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97932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buClrTx/>
              <a:buSzTx/>
            </a:pPr>
            <a:r>
              <a:rPr lang="es-ES" altLang="es-CL" sz="4400" dirty="0"/>
              <a:t>Introducción a </a:t>
            </a:r>
            <a:r>
              <a:rPr lang="es-ES" altLang="es-CL" sz="4400" dirty="0" err="1"/>
              <a:t>Git</a:t>
            </a:r>
            <a:r>
              <a:rPr lang="es-ES" altLang="es-CL" sz="4400" dirty="0"/>
              <a:t> y GitHub</a:t>
            </a:r>
            <a:r>
              <a:rPr lang="es-ES" altLang="es-CL" sz="4400" dirty="0" smtClean="0"/>
              <a:t>.</a:t>
            </a:r>
            <a:endParaRPr lang="es-CL" altLang="es-C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2050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246496" y="454192"/>
            <a:ext cx="10058400" cy="5837426"/>
          </a:xfrm>
        </p:spPr>
        <p:txBody>
          <a:bodyPr/>
          <a:lstStyle/>
          <a:p>
            <a:pPr algn="just"/>
            <a:r>
              <a:rPr lang="es-ES" dirty="0" err="1"/>
              <a:t>Git</a:t>
            </a:r>
            <a:r>
              <a:rPr lang="es-ES" dirty="0"/>
              <a:t> es un sistema de control de versiones de código abierto. Significa que cada vez que un desarrollador desarrolla algún proyecto (como una aplicación) o algo así, lo actualiza constantemente atendiendo a las demandas de los usuarios, la tecnología y lo que sea</a:t>
            </a:r>
            <a:r>
              <a:rPr lang="es-ES" dirty="0" smtClean="0"/>
              <a:t>.</a:t>
            </a:r>
          </a:p>
          <a:p>
            <a:pPr algn="just"/>
            <a:r>
              <a:rPr lang="es-ES" dirty="0"/>
              <a:t>Prerrequisito: Antes de leer este artículo, considere que uno ya debe tener una cuenta de GitHub junto con R </a:t>
            </a:r>
            <a:r>
              <a:rPr lang="es-ES" dirty="0" err="1"/>
              <a:t>studio</a:t>
            </a:r>
            <a:r>
              <a:rPr lang="es-ES" dirty="0"/>
              <a:t> instalado en su computadora</a:t>
            </a:r>
            <a:r>
              <a:rPr lang="es-ES" dirty="0" smtClean="0"/>
              <a:t>.</a:t>
            </a:r>
          </a:p>
          <a:p>
            <a:pPr algn="just"/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104" t="8722" b="5830"/>
          <a:stretch/>
        </p:blipFill>
        <p:spPr>
          <a:xfrm>
            <a:off x="2136522" y="2220868"/>
            <a:ext cx="8278348" cy="39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97279" y="927100"/>
            <a:ext cx="4752246" cy="4941994"/>
          </a:xfrm>
        </p:spPr>
        <p:txBody>
          <a:bodyPr/>
          <a:lstStyle/>
          <a:p>
            <a:r>
              <a:rPr lang="es-ES" b="1" dirty="0"/>
              <a:t>Paso 1:</a:t>
            </a:r>
            <a:r>
              <a:rPr lang="es-ES" dirty="0"/>
              <a:t> En </a:t>
            </a:r>
            <a:r>
              <a:rPr lang="es-ES" dirty="0" err="1"/>
              <a:t>RStudio</a:t>
            </a:r>
            <a:r>
              <a:rPr lang="es-ES" dirty="0"/>
              <a:t>, vaya a </a:t>
            </a:r>
            <a:r>
              <a:rPr lang="es-ES" dirty="0" smtClean="0"/>
              <a:t>Tools </a:t>
            </a:r>
            <a:r>
              <a:rPr lang="es-ES" dirty="0"/>
              <a:t>&gt; Opciones globales &gt; </a:t>
            </a:r>
            <a:r>
              <a:rPr lang="es-ES" dirty="0" err="1"/>
              <a:t>Git</a:t>
            </a:r>
            <a:r>
              <a:rPr lang="es-ES" dirty="0"/>
              <a:t> / SVN</a:t>
            </a:r>
            <a:br>
              <a:rPr lang="es-ES" dirty="0"/>
            </a:br>
            <a:endParaRPr lang="es-CL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740401" y="787400"/>
            <a:ext cx="5415279" cy="5081695"/>
          </a:xfrm>
        </p:spPr>
        <p:txBody>
          <a:bodyPr/>
          <a:lstStyle/>
          <a:p>
            <a:r>
              <a:rPr lang="es-ES" b="1" dirty="0"/>
              <a:t>Paso 2:</a:t>
            </a:r>
            <a:r>
              <a:rPr lang="es-ES" dirty="0"/>
              <a:t> Ahora vaya a </a:t>
            </a:r>
            <a:r>
              <a:rPr lang="es-ES" u="sng" dirty="0">
                <a:hlinkClick r:id="rId2"/>
              </a:rPr>
              <a:t>github.com</a:t>
            </a:r>
            <a:r>
              <a:rPr lang="es-ES" dirty="0"/>
              <a:t>, inicie sesión si aún no lo ha hecho y vaya </a:t>
            </a:r>
            <a:r>
              <a:rPr lang="es-ES" dirty="0" smtClean="0"/>
              <a:t>a </a:t>
            </a:r>
            <a:r>
              <a:rPr lang="es-ES" dirty="0" err="1" smtClean="0"/>
              <a:t>Setting</a:t>
            </a:r>
            <a:r>
              <a:rPr lang="es-ES" dirty="0" smtClean="0"/>
              <a:t> </a:t>
            </a:r>
            <a:r>
              <a:rPr lang="es-ES" dirty="0"/>
              <a:t>de su cuenta. Allí, vaya a </a:t>
            </a:r>
            <a:r>
              <a:rPr lang="es-ES" dirty="0" smtClean="0"/>
              <a:t>la clave </a:t>
            </a:r>
            <a:r>
              <a:rPr lang="es-ES" dirty="0"/>
              <a:t>SSH </a:t>
            </a:r>
            <a:endParaRPr lang="es-CL" dirty="0"/>
          </a:p>
        </p:txBody>
      </p:sp>
      <p:pic>
        <p:nvPicPr>
          <p:cNvPr id="1026" name="Picture 2" descr="Herramientas-Global-Opciones-Git-SV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051049"/>
            <a:ext cx="4826002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9467" b="4951"/>
          <a:stretch/>
        </p:blipFill>
        <p:spPr>
          <a:xfrm>
            <a:off x="5740401" y="2188626"/>
            <a:ext cx="5842000" cy="2810945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6130338" y="2023526"/>
            <a:ext cx="279400" cy="190500"/>
          </a:xfrm>
          <a:prstGeom prst="down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Flecha izquierda 6"/>
          <p:cNvSpPr/>
          <p:nvPr/>
        </p:nvSpPr>
        <p:spPr>
          <a:xfrm>
            <a:off x="7188200" y="4241800"/>
            <a:ext cx="393700" cy="304800"/>
          </a:xfrm>
          <a:prstGeom prst="lef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967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1310184" y="696037"/>
            <a:ext cx="5788447" cy="5159375"/>
          </a:xfrm>
        </p:spPr>
        <p:txBody>
          <a:bodyPr/>
          <a:lstStyle/>
          <a:p>
            <a:pPr algn="just"/>
            <a:r>
              <a:rPr lang="es-ES" dirty="0"/>
              <a:t>Ahora haga clic en </a:t>
            </a:r>
            <a:r>
              <a:rPr lang="es-ES" b="1" dirty="0"/>
              <a:t>Nueva clave SSH</a:t>
            </a:r>
            <a:r>
              <a:rPr lang="es-ES" dirty="0"/>
              <a:t>. Pegue la clave pública que ha copiado de </a:t>
            </a:r>
            <a:r>
              <a:rPr lang="es-ES" dirty="0" err="1"/>
              <a:t>RStudio</a:t>
            </a:r>
            <a:r>
              <a:rPr lang="es-ES" dirty="0"/>
              <a:t> en el cuadro Clave y asígnele un título relacionado con </a:t>
            </a:r>
            <a:r>
              <a:rPr lang="es-ES" dirty="0" err="1"/>
              <a:t>RStudio</a:t>
            </a:r>
            <a:r>
              <a:rPr lang="es-ES" dirty="0"/>
              <a:t>. Confirma la adición de la clave con tu contraseña de GitHub.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9492" b="7199"/>
          <a:stretch/>
        </p:blipFill>
        <p:spPr>
          <a:xfrm>
            <a:off x="1044249" y="2319579"/>
            <a:ext cx="6526967" cy="3057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33166" b="14121"/>
          <a:stretch/>
        </p:blipFill>
        <p:spPr>
          <a:xfrm>
            <a:off x="7692521" y="641706"/>
            <a:ext cx="3589336" cy="259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20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01700" y="557937"/>
            <a:ext cx="68897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273239"/>
                </a:solidFill>
                <a:cs typeface="Arial" panose="020B0604020202020204" pitchFamily="34" charset="0"/>
              </a:rPr>
              <a:t>Paso 3:</a:t>
            </a:r>
            <a:r>
              <a:rPr lang="es-ES" sz="2000" dirty="0">
                <a:solidFill>
                  <a:srgbClr val="273239"/>
                </a:solidFill>
                <a:cs typeface="Arial" panose="020B0604020202020204" pitchFamily="34" charset="0"/>
              </a:rPr>
              <a:t> Ahora vamos a crear un nuevo repositorio y editarlo en </a:t>
            </a:r>
            <a:r>
              <a:rPr lang="es-ES" sz="2000" dirty="0" err="1">
                <a:solidFill>
                  <a:srgbClr val="273239"/>
                </a:solidFill>
                <a:cs typeface="Arial" panose="020B0604020202020204" pitchFamily="34" charset="0"/>
              </a:rPr>
              <a:t>RStudio</a:t>
            </a:r>
            <a:r>
              <a:rPr lang="es-ES" sz="2000" dirty="0">
                <a:solidFill>
                  <a:srgbClr val="273239"/>
                </a:solidFill>
                <a:cs typeface="Arial" panose="020B0604020202020204" pitchFamily="34" charset="0"/>
              </a:rPr>
              <a:t>. En GitHub, cree un nuevo repositorio (</a:t>
            </a:r>
            <a:r>
              <a:rPr lang="es-ES" sz="2000" b="1" dirty="0">
                <a:solidFill>
                  <a:srgbClr val="273239"/>
                </a:solidFill>
                <a:cs typeface="Arial" panose="020B0604020202020204" pitchFamily="34" charset="0"/>
              </a:rPr>
              <a:t>github.com &gt; Tu perfil &gt; repositorios &gt; Nuevo</a:t>
            </a:r>
            <a:r>
              <a:rPr lang="es-ES" sz="2000" dirty="0">
                <a:solidFill>
                  <a:srgbClr val="273239"/>
                </a:solidFill>
                <a:cs typeface="Arial" panose="020B0604020202020204" pitchFamily="34" charset="0"/>
              </a:rPr>
              <a:t>). Asigne un nombre a su nuevo repositorio de pruebas y dele una breve descripción. Haga clic en </a:t>
            </a:r>
            <a:r>
              <a:rPr lang="es-ES" sz="2000" b="1" dirty="0">
                <a:solidFill>
                  <a:srgbClr val="273239"/>
                </a:solidFill>
                <a:cs typeface="Arial" panose="020B0604020202020204" pitchFamily="34" charset="0"/>
              </a:rPr>
              <a:t>Crear repositorio</a:t>
            </a:r>
            <a:r>
              <a:rPr lang="es-ES" sz="2000" dirty="0">
                <a:solidFill>
                  <a:srgbClr val="273239"/>
                </a:solidFill>
                <a:cs typeface="Arial" panose="020B0604020202020204" pitchFamily="34" charset="0"/>
              </a:rPr>
              <a:t>. Copie la URL del nuevo repositorio.</a:t>
            </a:r>
            <a:endParaRPr lang="es-CL" sz="2000" dirty="0"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6444" t="9568" b="10340"/>
          <a:stretch/>
        </p:blipFill>
        <p:spPr>
          <a:xfrm>
            <a:off x="8001000" y="557937"/>
            <a:ext cx="2952750" cy="56444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2608" t="8780" b="7317"/>
          <a:stretch/>
        </p:blipFill>
        <p:spPr>
          <a:xfrm>
            <a:off x="1925053" y="2370221"/>
            <a:ext cx="5098548" cy="3107687"/>
          </a:xfrm>
          <a:prstGeom prst="rect">
            <a:avLst/>
          </a:prstGeom>
        </p:spPr>
      </p:pic>
      <p:sp>
        <p:nvSpPr>
          <p:cNvPr id="5" name="Flecha izquierda 4"/>
          <p:cNvSpPr/>
          <p:nvPr/>
        </p:nvSpPr>
        <p:spPr>
          <a:xfrm>
            <a:off x="10010274" y="2035265"/>
            <a:ext cx="529389" cy="334956"/>
          </a:xfrm>
          <a:prstGeom prst="lef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Flecha izquierda 5"/>
          <p:cNvSpPr/>
          <p:nvPr/>
        </p:nvSpPr>
        <p:spPr>
          <a:xfrm>
            <a:off x="3849271" y="3567538"/>
            <a:ext cx="529389" cy="334956"/>
          </a:xfrm>
          <a:prstGeom prst="lef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5147" t="53300" r="6153" b="28531"/>
          <a:stretch/>
        </p:blipFill>
        <p:spPr>
          <a:xfrm>
            <a:off x="1672389" y="5615836"/>
            <a:ext cx="5615907" cy="6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altLang="es-CL" sz="4400" dirty="0"/>
              <a:t>Conceptos básicos de R</a:t>
            </a:r>
            <a:r>
              <a:rPr lang="es-ES" altLang="es-CL" sz="4400" dirty="0" smtClean="0"/>
              <a:t>.</a:t>
            </a:r>
            <a:endParaRPr lang="es-ES" altLang="es-CL" sz="44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856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44053" y="7957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rgbClr val="273239"/>
                </a:solidFill>
              </a:rPr>
              <a:t>Paso 4:</a:t>
            </a:r>
            <a:r>
              <a:rPr lang="es-ES" sz="2000" dirty="0">
                <a:solidFill>
                  <a:srgbClr val="273239"/>
                </a:solidFill>
              </a:rPr>
              <a:t> En </a:t>
            </a:r>
            <a:r>
              <a:rPr lang="es-ES" sz="2000" dirty="0" err="1">
                <a:solidFill>
                  <a:srgbClr val="273239"/>
                </a:solidFill>
              </a:rPr>
              <a:t>RStudio</a:t>
            </a:r>
            <a:r>
              <a:rPr lang="es-ES" sz="2000" dirty="0">
                <a:solidFill>
                  <a:srgbClr val="273239"/>
                </a:solidFill>
              </a:rPr>
              <a:t>, vaya a </a:t>
            </a:r>
            <a:r>
              <a:rPr lang="es-ES" sz="2000" b="1" dirty="0" smtClean="0">
                <a:solidFill>
                  <a:srgbClr val="273239"/>
                </a:solidFill>
              </a:rPr>
              <a:t>File </a:t>
            </a:r>
            <a:r>
              <a:rPr lang="es-ES" sz="2000" b="1" dirty="0">
                <a:solidFill>
                  <a:srgbClr val="273239"/>
                </a:solidFill>
              </a:rPr>
              <a:t>&gt; </a:t>
            </a:r>
            <a:r>
              <a:rPr lang="es-ES" sz="2000" b="1" dirty="0" smtClean="0">
                <a:solidFill>
                  <a:srgbClr val="273239"/>
                </a:solidFill>
              </a:rPr>
              <a:t>New Project</a:t>
            </a:r>
            <a:r>
              <a:rPr lang="es-ES" sz="2000" dirty="0" smtClean="0">
                <a:solidFill>
                  <a:srgbClr val="273239"/>
                </a:solidFill>
              </a:rPr>
              <a:t>. </a:t>
            </a:r>
            <a:r>
              <a:rPr lang="es-ES" sz="2000" dirty="0">
                <a:solidFill>
                  <a:srgbClr val="273239"/>
                </a:solidFill>
              </a:rPr>
              <a:t>Seleccione </a:t>
            </a:r>
            <a:r>
              <a:rPr lang="es-ES" sz="2000" b="1" dirty="0" err="1" smtClean="0">
                <a:solidFill>
                  <a:srgbClr val="273239"/>
                </a:solidFill>
              </a:rPr>
              <a:t>Version</a:t>
            </a:r>
            <a:r>
              <a:rPr lang="es-ES" sz="2000" b="1" dirty="0" smtClean="0">
                <a:solidFill>
                  <a:srgbClr val="273239"/>
                </a:solidFill>
              </a:rPr>
              <a:t> Control</a:t>
            </a:r>
            <a:r>
              <a:rPr lang="es-ES" sz="2000" dirty="0" smtClean="0">
                <a:solidFill>
                  <a:srgbClr val="273239"/>
                </a:solidFill>
              </a:rPr>
              <a:t>.</a:t>
            </a:r>
            <a:endParaRPr lang="es-CL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133" t="1386" r="7467" b="7995"/>
          <a:stretch/>
        </p:blipFill>
        <p:spPr>
          <a:xfrm>
            <a:off x="1598560" y="2019300"/>
            <a:ext cx="604149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98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15979" y="789075"/>
            <a:ext cx="95891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273239"/>
                </a:solidFill>
              </a:rPr>
              <a:t>A continuación, seleccione </a:t>
            </a:r>
            <a:r>
              <a:rPr lang="es-ES" sz="2000" b="1" dirty="0" err="1">
                <a:solidFill>
                  <a:srgbClr val="273239"/>
                </a:solidFill>
              </a:rPr>
              <a:t>Git</a:t>
            </a:r>
            <a:r>
              <a:rPr lang="es-ES" sz="2000" b="1" dirty="0">
                <a:solidFill>
                  <a:srgbClr val="273239"/>
                </a:solidFill>
              </a:rPr>
              <a:t> </a:t>
            </a:r>
            <a:r>
              <a:rPr lang="es-ES" sz="2000" dirty="0">
                <a:solidFill>
                  <a:srgbClr val="273239"/>
                </a:solidFill>
              </a:rPr>
              <a:t>como software de control de versiones. Pegue la URL del repositorio de antes, seleccione la ubicación donde desea almacenar el proyecto. Cuando haya terminado, haga clic en </a:t>
            </a:r>
            <a:r>
              <a:rPr lang="es-ES" sz="2000" b="1" dirty="0">
                <a:solidFill>
                  <a:srgbClr val="273239"/>
                </a:solidFill>
              </a:rPr>
              <a:t>Crear proyecto</a:t>
            </a:r>
            <a:r>
              <a:rPr lang="es-ES" sz="2000" dirty="0">
                <a:solidFill>
                  <a:srgbClr val="273239"/>
                </a:solidFill>
              </a:rPr>
              <a:t>. Al hacerlo, inicializará un nuevo proyecto, vinculado al repositorio de GitHub, y abrirá una nueva sesión de </a:t>
            </a:r>
            <a:r>
              <a:rPr lang="es-ES" sz="2000" dirty="0" err="1">
                <a:solidFill>
                  <a:srgbClr val="273239"/>
                </a:solidFill>
              </a:rPr>
              <a:t>RStudio</a:t>
            </a:r>
            <a:r>
              <a:rPr lang="es-ES" sz="2000" dirty="0">
                <a:solidFill>
                  <a:srgbClr val="273239"/>
                </a:solidFill>
              </a:rPr>
              <a:t>.</a:t>
            </a:r>
            <a:endParaRPr lang="es-CL" sz="2000" dirty="0"/>
          </a:p>
        </p:txBody>
      </p:sp>
      <p:pic>
        <p:nvPicPr>
          <p:cNvPr id="2050" name="Picture 2" descr="Cloning your-Git-repository-to-R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83" y="2023614"/>
            <a:ext cx="7417634" cy="33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870489" y="5507808"/>
            <a:ext cx="4273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https://github.com/vivianyolina/RStudio.git</a:t>
            </a:r>
          </a:p>
        </p:txBody>
      </p:sp>
    </p:spTree>
    <p:extLst>
      <p:ext uri="{BB962C8B-B14F-4D97-AF65-F5344CB8AC3E}">
        <p14:creationId xmlns:p14="http://schemas.microsoft.com/office/powerpoint/2010/main" val="298172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471114" y="869118"/>
            <a:ext cx="96245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000" b="1" dirty="0"/>
              <a:t>Paso 5: </a:t>
            </a:r>
            <a:r>
              <a:rPr lang="es-CL" sz="2000" dirty="0"/>
              <a:t>Cree un nuevo script de R (Archivo &gt; nuevo archivo &gt; script de R) y copie y pegue el código siguiente y guarde el archivo.</a:t>
            </a:r>
          </a:p>
          <a:p>
            <a:r>
              <a:rPr lang="es-CL" sz="2000" dirty="0" smtClean="0"/>
              <a:t>R</a:t>
            </a:r>
            <a:endParaRPr lang="es-CL" sz="2000" dirty="0"/>
          </a:p>
          <a:p>
            <a:r>
              <a:rPr lang="es-CL" sz="2000" dirty="0" smtClean="0"/>
              <a:t>		</a:t>
            </a:r>
            <a:r>
              <a:rPr lang="es-CL" sz="2000" dirty="0" err="1" smtClean="0"/>
              <a:t>print</a:t>
            </a:r>
            <a:r>
              <a:rPr lang="es-CL" sz="2000" dirty="0"/>
              <a:t>("</a:t>
            </a:r>
            <a:r>
              <a:rPr lang="es-CL" sz="2000" dirty="0" err="1"/>
              <a:t>This</a:t>
            </a:r>
            <a:r>
              <a:rPr lang="es-CL" sz="2000" dirty="0"/>
              <a:t> file </a:t>
            </a:r>
            <a:r>
              <a:rPr lang="es-CL" sz="2000" dirty="0" err="1"/>
              <a:t>was</a:t>
            </a:r>
            <a:r>
              <a:rPr lang="es-CL" sz="2000" dirty="0"/>
              <a:t> </a:t>
            </a:r>
            <a:r>
              <a:rPr lang="es-CL" sz="2000" dirty="0" err="1"/>
              <a:t>created</a:t>
            </a:r>
            <a:r>
              <a:rPr lang="es-CL" sz="2000" dirty="0"/>
              <a:t> </a:t>
            </a:r>
            <a:r>
              <a:rPr lang="es-CL" sz="2000" dirty="0" err="1"/>
              <a:t>within</a:t>
            </a:r>
            <a:r>
              <a:rPr lang="es-CL" sz="2000" dirty="0"/>
              <a:t> </a:t>
            </a:r>
            <a:r>
              <a:rPr lang="es-CL" sz="2000" dirty="0" err="1"/>
              <a:t>RStudio</a:t>
            </a:r>
            <a:r>
              <a:rPr lang="es-CL" sz="2000" dirty="0"/>
              <a:t>")</a:t>
            </a:r>
          </a:p>
          <a:p>
            <a:r>
              <a:rPr lang="es-CL" sz="2000" dirty="0"/>
              <a:t> </a:t>
            </a:r>
            <a:r>
              <a:rPr lang="es-CL" sz="2000" dirty="0" smtClean="0"/>
              <a:t>		</a:t>
            </a:r>
            <a:r>
              <a:rPr lang="es-CL" sz="2000" dirty="0" err="1" smtClean="0"/>
              <a:t>print</a:t>
            </a:r>
            <a:r>
              <a:rPr lang="es-CL" sz="2000" dirty="0"/>
              <a:t>("And </a:t>
            </a:r>
            <a:r>
              <a:rPr lang="es-CL" sz="2000" dirty="0" err="1"/>
              <a:t>now</a:t>
            </a:r>
            <a:r>
              <a:rPr lang="es-CL" sz="2000" dirty="0"/>
              <a:t> </a:t>
            </a:r>
            <a:r>
              <a:rPr lang="es-CL" sz="2000" dirty="0" err="1"/>
              <a:t>it</a:t>
            </a:r>
            <a:r>
              <a:rPr lang="es-CL" sz="2000" dirty="0"/>
              <a:t> </a:t>
            </a:r>
            <a:r>
              <a:rPr lang="es-CL" sz="2000" dirty="0" err="1"/>
              <a:t>lives</a:t>
            </a:r>
            <a:r>
              <a:rPr lang="es-CL" sz="2000" dirty="0"/>
              <a:t> </a:t>
            </a:r>
            <a:r>
              <a:rPr lang="es-CL" sz="2000" dirty="0" err="1"/>
              <a:t>on</a:t>
            </a:r>
            <a:r>
              <a:rPr lang="es-CL" sz="2000" dirty="0"/>
              <a:t> GitHub")</a:t>
            </a:r>
          </a:p>
        </p:txBody>
      </p:sp>
      <p:pic>
        <p:nvPicPr>
          <p:cNvPr id="3077" name="Picture 5" descr="create-R-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227" y="2500334"/>
            <a:ext cx="7894288" cy="37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267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92072" y="645194"/>
            <a:ext cx="97035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Una vez hecho esto, mirando hacia atrás en </a:t>
            </a:r>
            <a:r>
              <a:rPr lang="es-ES" sz="2000" dirty="0" err="1"/>
              <a:t>RStudio</a:t>
            </a:r>
            <a:r>
              <a:rPr lang="es-ES" sz="2000" dirty="0"/>
              <a:t>, en la pestaña </a:t>
            </a:r>
            <a:r>
              <a:rPr lang="es-ES" sz="2000" dirty="0" err="1"/>
              <a:t>Git</a:t>
            </a:r>
            <a:r>
              <a:rPr lang="es-ES" sz="2000" dirty="0"/>
              <a:t> del cuadrante del entorno, debería ver su archivo que acaba de crear. Haga clic en la casilla de verificación en Por etapas para almacenar el archivo.</a:t>
            </a:r>
            <a:endParaRPr lang="es-CL" sz="2000" dirty="0"/>
          </a:p>
        </p:txBody>
      </p:sp>
      <p:pic>
        <p:nvPicPr>
          <p:cNvPr id="4098" name="Picture 2" descr="Light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53" y="1974551"/>
            <a:ext cx="10631796" cy="3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578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9934" y="666425"/>
            <a:ext cx="101675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A continuación, haga clic en Confirmar. Debería abrirse una nueva ventana, que enumera todos los archivos modificados de antes, y debajo de eso muestra las diferencias en los archivos </a:t>
            </a:r>
            <a:r>
              <a:rPr lang="es-ES" sz="2000" dirty="0" err="1"/>
              <a:t>preconfigurados</a:t>
            </a:r>
            <a:r>
              <a:rPr lang="es-ES" sz="2000" dirty="0"/>
              <a:t> de versiones anteriores. En el cuadrante superior, en el cuadro Mensaje de confirmación, escríbete un mensaje de confirmación. Haga clic en Confirmar. Cierre la ventana.</a:t>
            </a:r>
            <a:endParaRPr lang="es-CL" sz="2000" dirty="0"/>
          </a:p>
        </p:txBody>
      </p:sp>
      <p:pic>
        <p:nvPicPr>
          <p:cNvPr id="5122" name="Picture 2" descr="Light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856" y="2114942"/>
            <a:ext cx="7947736" cy="409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652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39800" y="773250"/>
            <a:ext cx="9766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Hasta ahora, ha creado un archivo, lo ha guardado, lo ha almacenado provisionalmente y lo ha confirmado, el siguiente paso es enviar los cambios a su repositorio en línea. Inserte sus cambios en el repositorio de GitHub y listo.</a:t>
            </a:r>
            <a:endParaRPr lang="es-CL" sz="2000" dirty="0"/>
          </a:p>
        </p:txBody>
      </p:sp>
      <p:pic>
        <p:nvPicPr>
          <p:cNvPr id="6146" name="Picture 2" descr="Light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03" y="2084219"/>
            <a:ext cx="9054193" cy="409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07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buClrTx/>
              <a:buSzTx/>
            </a:pPr>
            <a:r>
              <a:rPr lang="es-ES" altLang="es-CL" sz="4400" dirty="0"/>
              <a:t>Crear gráficos con ggplot2 (Gráficos de dispersión, Histogramas, Gráficos de barras</a:t>
            </a:r>
            <a:r>
              <a:rPr lang="es-ES" altLang="es-CL" sz="4400" dirty="0" smtClean="0"/>
              <a:t>)</a:t>
            </a:r>
            <a:endParaRPr lang="es-CL" altLang="es-C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5547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24000" y="1925"/>
            <a:ext cx="4127412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s-CL" sz="3200" b="1" kern="0" spc="15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Visualización de datos</a:t>
            </a:r>
            <a:endParaRPr lang="es-CL" sz="3200" b="1" kern="0" dirty="0">
              <a:solidFill>
                <a:schemeClr val="bg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09291" y="311561"/>
            <a:ext cx="10377577" cy="585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530"/>
              </a:spcBef>
              <a:spcAft>
                <a:spcPts val="1020"/>
              </a:spcAft>
            </a:pPr>
            <a:r>
              <a:rPr lang="es-CL" sz="2400" b="1" spc="15" dirty="0">
                <a:solidFill>
                  <a:srgbClr val="333333"/>
                </a:solidFill>
                <a:ea typeface="Times New Roman" panose="02020603050405020304" pitchFamily="18" charset="0"/>
              </a:rPr>
              <a:t>ggplot2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/>
              <a:t>Es uno de los sistemas que R posee para hacer gráficos de los más elegantes y versátiles.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/>
              <a:t>Implementa un sistema coherente para describir y construir gráficos, conocido como la </a:t>
            </a:r>
            <a:r>
              <a:rPr lang="es-CL" b="1" dirty="0"/>
              <a:t>gramática de gráficos</a:t>
            </a:r>
            <a:r>
              <a:rPr lang="es-CL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/>
              <a:t>Se pueden hacer más cosas en menor tiempo, aprendiendo un único sistema y aplicándolo en diferentes ámbitos.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/>
              <a:t>Las gráficas son construidas paso a paso, agregando nuevos elementos cada vez. Para graficar con </a:t>
            </a:r>
            <a:r>
              <a:rPr lang="es-CL" dirty="0" err="1"/>
              <a:t>ggplot</a:t>
            </a:r>
            <a:r>
              <a:rPr lang="es-CL" dirty="0"/>
              <a:t>, vamos a usar una línea de comando moderado que es útil para diferentes tipos de gráficos:</a:t>
            </a:r>
          </a:p>
          <a:p>
            <a:pPr algn="ctr"/>
            <a:r>
              <a:rPr lang="es-CL" b="1" dirty="0" err="1">
                <a:solidFill>
                  <a:schemeClr val="accent1">
                    <a:lumMod val="50000"/>
                  </a:schemeClr>
                </a:solidFill>
              </a:rPr>
              <a:t>ggplot</a:t>
            </a:r>
            <a:r>
              <a:rPr lang="es-CL" b="1" dirty="0">
                <a:solidFill>
                  <a:schemeClr val="accent1">
                    <a:lumMod val="50000"/>
                  </a:schemeClr>
                </a:solidFill>
              </a:rPr>
              <a:t>(data =</a:t>
            </a:r>
            <a:r>
              <a:rPr lang="es-CL" b="1" dirty="0">
                <a:solidFill>
                  <a:schemeClr val="accent6">
                    <a:lumMod val="75000"/>
                  </a:schemeClr>
                </a:solidFill>
              </a:rPr>
              <a:t>__</a:t>
            </a:r>
            <a:r>
              <a:rPr lang="es-CL" b="1" dirty="0">
                <a:solidFill>
                  <a:schemeClr val="accent1">
                    <a:lumMod val="50000"/>
                  </a:schemeClr>
                </a:solidFill>
              </a:rPr>
              <a:t>  , </a:t>
            </a:r>
            <a:r>
              <a:rPr lang="es-CL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CL" b="1" dirty="0">
                <a:solidFill>
                  <a:schemeClr val="accent1">
                    <a:lumMod val="50000"/>
                  </a:schemeClr>
                </a:solidFill>
              </a:rPr>
              <a:t> = aes(</a:t>
            </a:r>
            <a:r>
              <a:rPr lang="es-CL" b="1" dirty="0">
                <a:solidFill>
                  <a:schemeClr val="accent6">
                    <a:lumMod val="75000"/>
                  </a:schemeClr>
                </a:solidFill>
              </a:rPr>
              <a:t> __</a:t>
            </a:r>
            <a:r>
              <a:rPr lang="es-CL" b="1" dirty="0">
                <a:solidFill>
                  <a:schemeClr val="accent1">
                    <a:lumMod val="50000"/>
                  </a:schemeClr>
                </a:solidFill>
              </a:rPr>
              <a:t> )) + (    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dirty="0"/>
          </a:p>
          <a:p>
            <a:pPr algn="just"/>
            <a:r>
              <a:rPr lang="es-CL" dirty="0"/>
              <a:t>Usamos la función </a:t>
            </a:r>
            <a:r>
              <a:rPr lang="es-CL" b="1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s-CL" b="1" dirty="0">
                <a:solidFill>
                  <a:schemeClr val="accent6">
                    <a:lumMod val="75000"/>
                  </a:schemeClr>
                </a:solidFill>
              </a:rPr>
              <a:t>() </a:t>
            </a:r>
            <a:r>
              <a:rPr lang="es-CL" dirty="0"/>
              <a:t>y el argumento data para indicar a partir de qué datos se debe crear la gráfica. Luego, la función </a:t>
            </a:r>
            <a:r>
              <a:rPr lang="es-CL" b="1" dirty="0">
                <a:solidFill>
                  <a:schemeClr val="accent6">
                    <a:lumMod val="75000"/>
                  </a:schemeClr>
                </a:solidFill>
              </a:rPr>
              <a:t>aes()</a:t>
            </a:r>
            <a:r>
              <a:rPr lang="es-CL" dirty="0"/>
              <a:t> (</a:t>
            </a:r>
            <a:r>
              <a:rPr lang="es-CL" i="1" dirty="0" err="1"/>
              <a:t>aesthetic</a:t>
            </a:r>
            <a:r>
              <a:rPr lang="es-CL" dirty="0"/>
              <a:t>) para seleccionar las variables a graficar y como presentarlas, como ejes </a:t>
            </a:r>
            <a:r>
              <a:rPr lang="es-CL" i="1" dirty="0"/>
              <a:t>x</a:t>
            </a:r>
            <a:r>
              <a:rPr lang="es-CL" dirty="0"/>
              <a:t> e </a:t>
            </a:r>
            <a:r>
              <a:rPr lang="es-CL" i="1" dirty="0"/>
              <a:t>y</a:t>
            </a:r>
            <a:r>
              <a:rPr lang="es-CL" dirty="0"/>
              <a:t> o características como tamaño, forma, color, etc.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“</a:t>
            </a:r>
            <a:r>
              <a:rPr lang="es-CL" b="1" dirty="0" err="1"/>
              <a:t>geom</a:t>
            </a:r>
            <a:r>
              <a:rPr lang="es-CL" dirty="0"/>
              <a:t>”, función para indicar la representación gráfica de los datos (puntos, líneas, barras), algunos de ellos son: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CL" dirty="0" err="1"/>
              <a:t>geom_point</a:t>
            </a:r>
            <a:r>
              <a:rPr lang="es-CL" dirty="0"/>
              <a:t>() para gráficos de dispersión.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CL" dirty="0" err="1"/>
              <a:t>geom_boxplot</a:t>
            </a:r>
            <a:r>
              <a:rPr lang="es-CL" dirty="0"/>
              <a:t>() para gráficos de caja (</a:t>
            </a:r>
            <a:r>
              <a:rPr lang="es-CL" dirty="0" err="1"/>
              <a:t>boxplots</a:t>
            </a:r>
            <a:r>
              <a:rPr lang="es-CL" dirty="0"/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CL" dirty="0" err="1"/>
              <a:t>geom_line</a:t>
            </a:r>
            <a:r>
              <a:rPr lang="es-CL" dirty="0"/>
              <a:t>() para líneas de tendencia, series de tiempo.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CL" dirty="0"/>
              <a:t>etc</a:t>
            </a:r>
            <a:r>
              <a:rPr lang="es-CL" dirty="0" smtClean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34974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24000" y="1925"/>
            <a:ext cx="3997248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s-CL" sz="3200" b="1" kern="0" spc="15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Visualización de datos</a:t>
            </a:r>
            <a:endParaRPr lang="es-CL" sz="3200" b="1" kern="0" dirty="0">
              <a:solidFill>
                <a:schemeClr val="bg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75426" y="621197"/>
            <a:ext cx="10041147" cy="551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000" dirty="0" smtClean="0"/>
              <a:t>Toda </a:t>
            </a:r>
            <a:r>
              <a:rPr lang="es-CL" sz="2000" dirty="0"/>
              <a:t>la información que agregues en la función </a:t>
            </a:r>
            <a:r>
              <a:rPr lang="es-CL" sz="2000" b="1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s-CL" sz="2000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s-CL" sz="2000" dirty="0"/>
              <a:t> son considerados por cualquier </a:t>
            </a:r>
            <a:r>
              <a:rPr lang="es-CL" sz="2000" b="1" dirty="0" err="1">
                <a:solidFill>
                  <a:schemeClr val="accent6">
                    <a:lumMod val="75000"/>
                  </a:schemeClr>
                </a:solidFill>
              </a:rPr>
              <a:t>geom</a:t>
            </a:r>
            <a:r>
              <a:rPr lang="es-CL" sz="2000" dirty="0"/>
              <a:t>, lo que incluye las variables para el eje </a:t>
            </a:r>
            <a:r>
              <a:rPr lang="es-CL" sz="2000" i="1" dirty="0"/>
              <a:t>x</a:t>
            </a:r>
            <a:r>
              <a:rPr lang="es-CL" sz="2000" dirty="0"/>
              <a:t> e </a:t>
            </a:r>
            <a:r>
              <a:rPr lang="es-CL" sz="2000" i="1" dirty="0"/>
              <a:t>y</a:t>
            </a:r>
            <a:r>
              <a:rPr lang="es-CL" sz="2000" dirty="0"/>
              <a:t> indicados usando </a:t>
            </a:r>
            <a:r>
              <a:rPr lang="es-CL" sz="2000" b="1" dirty="0">
                <a:solidFill>
                  <a:schemeClr val="accent6">
                    <a:lumMod val="75000"/>
                  </a:schemeClr>
                </a:solidFill>
              </a:rPr>
              <a:t>aes().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000" dirty="0"/>
              <a:t>También puedes especificar información para un </a:t>
            </a:r>
            <a:r>
              <a:rPr lang="es-CL" sz="2000" b="1" dirty="0" err="1"/>
              <a:t>geom</a:t>
            </a:r>
            <a:r>
              <a:rPr lang="es-CL" sz="2000" dirty="0"/>
              <a:t> dado, independientemente de los definidos en la función </a:t>
            </a:r>
            <a:r>
              <a:rPr lang="es-CL" sz="2000" b="1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s-CL" sz="2000" b="1" dirty="0">
                <a:solidFill>
                  <a:schemeClr val="accent6">
                    <a:lumMod val="75000"/>
                  </a:schemeClr>
                </a:solidFill>
              </a:rPr>
              <a:t>().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000" dirty="0"/>
              <a:t>El signo </a:t>
            </a:r>
            <a:r>
              <a:rPr lang="es-CL" sz="2000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s-CL" sz="2000" dirty="0"/>
              <a:t> se usa para añadir nuevas funciones.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lvl="0" algn="just"/>
            <a:r>
              <a:rPr lang="es-CL" altLang="es-CL" sz="2000" b="1" dirty="0">
                <a:ea typeface="Times New Roman" panose="02020603050405020304" pitchFamily="18" charset="0"/>
              </a:rPr>
              <a:t>Construir gráficos con </a:t>
            </a:r>
            <a:r>
              <a:rPr lang="es-CL" altLang="es-CL" sz="2000" b="1" dirty="0">
                <a:ea typeface="Times New Roman" panose="02020603050405020304" pitchFamily="18" charset="0"/>
                <a:cs typeface="Courier New" panose="02070309020205020404" pitchFamily="49" charset="0"/>
              </a:rPr>
              <a:t>ggplot2</a:t>
            </a:r>
            <a:r>
              <a:rPr lang="es-CL" altLang="es-CL" sz="2000" b="1" dirty="0">
                <a:ea typeface="Times New Roman" panose="02020603050405020304" pitchFamily="18" charset="0"/>
              </a:rPr>
              <a:t> </a:t>
            </a:r>
          </a:p>
          <a:p>
            <a:pPr lvl="0" algn="just"/>
            <a:r>
              <a:rPr lang="es-CL" altLang="es-CL" sz="2000" dirty="0">
                <a:ea typeface="Times New Roman" panose="02020603050405020304" pitchFamily="18" charset="0"/>
              </a:rPr>
              <a:t>Se considera un proceso iterativo, ya que: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altLang="es-CL" sz="2000" dirty="0">
                <a:latin typeface="Helvetica" panose="020B0604020202020204" pitchFamily="34" charset="0"/>
                <a:ea typeface="Times New Roman" panose="02020603050405020304" pitchFamily="18" charset="0"/>
              </a:rPr>
              <a:t>Primero definimos un conjunto de datos a utilizar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altLang="es-CL" sz="2000" dirty="0">
                <a:latin typeface="Helvetica" panose="020B0604020202020204" pitchFamily="34" charset="0"/>
                <a:ea typeface="Times New Roman" panose="02020603050405020304" pitchFamily="18" charset="0"/>
              </a:rPr>
              <a:t>Luego indicamos las variables a graficar (ejes </a:t>
            </a:r>
            <a:r>
              <a:rPr lang="es-CL" altLang="es-CL" sz="2000" i="1" dirty="0">
                <a:latin typeface="Helvetica" panose="020B0604020202020204" pitchFamily="34" charset="0"/>
                <a:ea typeface="Times New Roman" panose="02020603050405020304" pitchFamily="18" charset="0"/>
              </a:rPr>
              <a:t>x</a:t>
            </a:r>
            <a:r>
              <a:rPr lang="es-CL" altLang="es-CL" sz="2000" dirty="0">
                <a:latin typeface="Helvetica" panose="020B0604020202020204" pitchFamily="34" charset="0"/>
                <a:ea typeface="Times New Roman" panose="02020603050405020304" pitchFamily="18" charset="0"/>
              </a:rPr>
              <a:t> e </a:t>
            </a:r>
            <a:r>
              <a:rPr lang="es-CL" altLang="es-CL" sz="2000" i="1" dirty="0">
                <a:latin typeface="Helvetica" panose="020B0604020202020204" pitchFamily="34" charset="0"/>
                <a:ea typeface="Times New Roman" panose="02020603050405020304" pitchFamily="18" charset="0"/>
              </a:rPr>
              <a:t>y</a:t>
            </a:r>
            <a:r>
              <a:rPr lang="es-CL" altLang="es-CL" sz="2000" dirty="0">
                <a:latin typeface="Helvetica" panose="020B0604020202020204" pitchFamily="34" charset="0"/>
                <a:ea typeface="Times New Roman" panose="02020603050405020304" pitchFamily="18" charset="0"/>
              </a:rPr>
              <a:t>), y escogemos un</a:t>
            </a:r>
            <a:r>
              <a:rPr lang="es-CL" altLang="es-CL" sz="20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s-CL" altLang="es-CL" sz="20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geom</a:t>
            </a:r>
            <a:r>
              <a:rPr lang="es-CL" altLang="es-CL" sz="2000" dirty="0" err="1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.</a:t>
            </a:r>
            <a:endParaRPr lang="es-CL" altLang="es-CL" sz="2000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altLang="es-CL" sz="2000" dirty="0">
                <a:ea typeface="Times New Roman" panose="02020603050405020304" pitchFamily="18" charset="0"/>
              </a:rPr>
              <a:t>Seguidamente, se empieza a modificar el gráfico para extraer más información de él y hacerlo más explícito o auto-explicativo, </a:t>
            </a:r>
            <a:r>
              <a:rPr lang="es-CL" sz="2000" dirty="0"/>
              <a:t>asignando un parámetro </a:t>
            </a:r>
            <a:r>
              <a:rPr lang="es-CL" sz="2000" b="1" dirty="0"/>
              <a:t>estético, </a:t>
            </a:r>
            <a:r>
              <a:rPr lang="es-CL" sz="2000" dirty="0"/>
              <a:t>es decir, colorearlos o asignarles formas según ciertas características en los datos. </a:t>
            </a:r>
            <a:endParaRPr lang="es-CL" sz="2000" b="1" dirty="0"/>
          </a:p>
          <a:p>
            <a:pPr lvl="0" algn="just"/>
            <a:r>
              <a:rPr lang="es-CL" sz="2000" b="1" dirty="0"/>
              <a:t> </a:t>
            </a:r>
            <a:endParaRPr lang="es-CL" sz="2000" b="1" dirty="0" smtClean="0"/>
          </a:p>
          <a:p>
            <a:pPr lvl="0" algn="just"/>
            <a:r>
              <a:rPr lang="es-CL" sz="2000" b="1" dirty="0" smtClean="0"/>
              <a:t>Ejemplo</a:t>
            </a:r>
            <a:r>
              <a:rPr lang="es-CL" sz="2000" b="1" dirty="0"/>
              <a:t>: </a:t>
            </a:r>
            <a:r>
              <a:rPr lang="es-CL" sz="2000" dirty="0"/>
              <a:t>mostrar un punto de diferentes maneras si cambias los valores de sus 	propiedades estética, como los niveles del tamaño, la forma y el color de un punto.</a:t>
            </a:r>
            <a:endParaRPr lang="es-CL" altLang="es-CL" sz="2000" dirty="0">
              <a:ea typeface="Times New Roman" panose="02020603050405020304" pitchFamily="18" charset="0"/>
            </a:endParaRPr>
          </a:p>
          <a:p>
            <a:pPr algn="just">
              <a:spcBef>
                <a:spcPts val="1530"/>
              </a:spcBef>
              <a:spcAft>
                <a:spcPts val="1020"/>
              </a:spcAft>
            </a:pPr>
            <a:endParaRPr lang="es-CL" sz="2000" b="1" dirty="0">
              <a:ea typeface="Times New Roman" panose="02020603050405020304" pitchFamily="18" charset="0"/>
            </a:endParaRPr>
          </a:p>
        </p:txBody>
      </p:sp>
      <p:pic>
        <p:nvPicPr>
          <p:cNvPr id="7" name="Imagen 6" descr="https://es.r4ds.hadley.nz/03-visualize_files/figure-html/unnamed-chunk-8-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6" t="34213" r="6906" b="38587"/>
          <a:stretch/>
        </p:blipFill>
        <p:spPr bwMode="auto">
          <a:xfrm>
            <a:off x="4530436" y="5565437"/>
            <a:ext cx="3131128" cy="5726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5141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buClrTx/>
              <a:buSzTx/>
            </a:pPr>
            <a:r>
              <a:rPr lang="es-ES" altLang="es-CL" sz="4400"/>
              <a:t>Evaluar relaciones entre variables (coeficientes de correlación, valores t y niveles de significación estadística).</a:t>
            </a:r>
            <a:endParaRPr lang="es-CL" altLang="es-C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16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RStudio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err="1"/>
              <a:t>Rstudio</a:t>
            </a:r>
            <a:r>
              <a:rPr lang="es-ES" dirty="0"/>
              <a:t> es una herramienta de código abierto que proporciona </a:t>
            </a:r>
            <a:r>
              <a:rPr lang="es-ES" dirty="0" smtClean="0"/>
              <a:t>IDE (</a:t>
            </a:r>
            <a:r>
              <a:rPr lang="es-CL" dirty="0" err="1"/>
              <a:t>integrated</a:t>
            </a:r>
            <a:r>
              <a:rPr lang="es-CL" dirty="0"/>
              <a:t> </a:t>
            </a:r>
            <a:r>
              <a:rPr lang="es-CL" dirty="0" err="1"/>
              <a:t>development</a:t>
            </a:r>
            <a:r>
              <a:rPr lang="es-CL" dirty="0"/>
              <a:t> </a:t>
            </a:r>
            <a:r>
              <a:rPr lang="es-CL" dirty="0" err="1" smtClean="0"/>
              <a:t>environment</a:t>
            </a:r>
            <a:r>
              <a:rPr lang="es-CL" dirty="0" smtClean="0"/>
              <a:t>)</a:t>
            </a:r>
            <a:r>
              <a:rPr lang="es-ES" dirty="0" smtClean="0"/>
              <a:t> </a:t>
            </a:r>
            <a:r>
              <a:rPr lang="es-ES" dirty="0"/>
              <a:t>para usar el lenguaje R y software profesional listo para la empresa para que los equipos de ciencia de datos desarrollen compartir el trabajo con su equipo</a:t>
            </a:r>
            <a:r>
              <a:rPr lang="es-ES" dirty="0" smtClean="0"/>
              <a:t>.</a:t>
            </a:r>
          </a:p>
          <a:p>
            <a:pPr algn="just"/>
            <a:r>
              <a:rPr lang="es-ES" dirty="0"/>
              <a:t>R Studio se puede descargar desde su sitio web oficial (</a:t>
            </a:r>
            <a:r>
              <a:rPr lang="es-ES" dirty="0">
                <a:hlinkClick r:id="rId2"/>
              </a:rPr>
              <a:t>https://rstudio.com/</a:t>
            </a:r>
            <a:r>
              <a:rPr lang="es-ES" dirty="0"/>
              <a:t>).</a:t>
            </a:r>
          </a:p>
          <a:p>
            <a:pPr algn="just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4551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5955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24087" y="693456"/>
            <a:ext cx="7743825" cy="52292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24001" y="108681"/>
            <a:ext cx="4932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sz="3200" b="1" dirty="0">
                <a:solidFill>
                  <a:schemeClr val="bg1"/>
                </a:solidFill>
              </a:rPr>
              <a:t>Administración de los Datos</a:t>
            </a:r>
          </a:p>
        </p:txBody>
      </p:sp>
    </p:spTree>
    <p:extLst>
      <p:ext uri="{BB962C8B-B14F-4D97-AF65-F5344CB8AC3E}">
        <p14:creationId xmlns:p14="http://schemas.microsoft.com/office/powerpoint/2010/main" val="1937374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22" y="418201"/>
            <a:ext cx="7340889" cy="1418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87" y="1836415"/>
            <a:ext cx="7340889" cy="13158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22" y="3152303"/>
            <a:ext cx="7331075" cy="14962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902" y="4728464"/>
            <a:ext cx="7261658" cy="15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1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Bibliografía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Manuales R :: Una introducción a R - 1 Introducción y preliminares (rstudio.github.io</a:t>
            </a:r>
            <a:r>
              <a:rPr lang="es-ES" dirty="0" smtClean="0">
                <a:hlinkClick r:id="rId2"/>
              </a:rPr>
              <a:t>)</a:t>
            </a:r>
            <a:endParaRPr lang="es-ES" dirty="0" smtClean="0"/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s-ES" dirty="0">
                <a:hlinkClick r:id="rId3"/>
              </a:rPr>
              <a:t>Vincula tu cuenta de GitHub con R Studio </a:t>
            </a:r>
            <a:r>
              <a:rPr lang="es-ES" dirty="0" smtClean="0">
                <a:hlinkClick r:id="rId3"/>
              </a:rPr>
              <a:t>– </a:t>
            </a:r>
            <a:r>
              <a:rPr lang="es-ES" dirty="0" err="1" smtClean="0">
                <a:hlinkClick r:id="rId3"/>
              </a:rPr>
              <a:t>GeeksforGeeks</a:t>
            </a:r>
            <a:endParaRPr lang="es-ES" dirty="0" smtClean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Introducción a R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de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W.N.Venables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D.M. Smith and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Core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.. La versión en inglés </a:t>
            </a:r>
            <a:r>
              <a:rPr lang="es-CL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aquí</a:t>
            </a:r>
            <a:endParaRPr lang="es-CL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Albert, J. y Rizzo, M. (2012). </a:t>
            </a:r>
            <a:r>
              <a:rPr lang="es-CL" i="1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 </a:t>
            </a:r>
            <a:r>
              <a:rPr lang="es-CL" i="1" spc="15" dirty="0" err="1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by</a:t>
            </a:r>
            <a:r>
              <a:rPr lang="es-CL" i="1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s-CL" i="1" spc="15" dirty="0" err="1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Example</a:t>
            </a:r>
            <a:r>
              <a:rPr lang="es-CL" i="1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. </a:t>
            </a:r>
            <a:r>
              <a:rPr lang="es-CL" i="1" spc="15" dirty="0" err="1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Concepts</a:t>
            </a:r>
            <a:r>
              <a:rPr lang="es-CL" i="1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to </a:t>
            </a:r>
            <a:r>
              <a:rPr lang="es-CL" i="1" spc="15" dirty="0" err="1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Code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Springer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 (Este manual está disponible en línea para usuarios de la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Universitat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València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s-CL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R para principiantes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de Emmanuel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Paradis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Université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Montpellier II). La versión en inglés </a:t>
            </a:r>
            <a:r>
              <a:rPr lang="es-CL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aquí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L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Curso de introducción al entorno R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de David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Conesa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Universitat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València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s-CL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spc="15" dirty="0">
                <a:solidFill>
                  <a:srgbClr val="4183C4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Curso básico de R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de Francesc Carmona (</a:t>
            </a:r>
            <a:r>
              <a:rPr lang="es-CL" spc="15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Universitat</a:t>
            </a:r>
            <a:r>
              <a:rPr lang="es-CL" spc="15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de Barcelona).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L" dirty="0" err="1">
                <a:hlinkClick r:id="rId10"/>
              </a:rPr>
              <a:t>This</a:t>
            </a:r>
            <a:r>
              <a:rPr lang="es-CL" dirty="0">
                <a:hlinkClick r:id="rId10"/>
              </a:rPr>
              <a:t> R Data </a:t>
            </a:r>
            <a:r>
              <a:rPr lang="es-CL" dirty="0" err="1">
                <a:hlinkClick r:id="rId10"/>
              </a:rPr>
              <a:t>Import</a:t>
            </a:r>
            <a:r>
              <a:rPr lang="es-CL" dirty="0">
                <a:hlinkClick r:id="rId10"/>
              </a:rPr>
              <a:t> Tutorial </a:t>
            </a:r>
            <a:r>
              <a:rPr lang="es-CL" dirty="0" err="1">
                <a:hlinkClick r:id="rId10"/>
              </a:rPr>
              <a:t>Is</a:t>
            </a:r>
            <a:r>
              <a:rPr lang="es-CL" dirty="0">
                <a:hlinkClick r:id="rId10"/>
              </a:rPr>
              <a:t> </a:t>
            </a:r>
            <a:r>
              <a:rPr lang="es-CL" dirty="0" err="1">
                <a:hlinkClick r:id="rId10"/>
              </a:rPr>
              <a:t>Everything</a:t>
            </a:r>
            <a:r>
              <a:rPr lang="es-CL" dirty="0">
                <a:hlinkClick r:id="rId10"/>
              </a:rPr>
              <a:t> </a:t>
            </a:r>
            <a:r>
              <a:rPr lang="es-CL" dirty="0" err="1">
                <a:hlinkClick r:id="rId10"/>
              </a:rPr>
              <a:t>You</a:t>
            </a:r>
            <a:r>
              <a:rPr lang="es-CL" dirty="0">
                <a:hlinkClick r:id="rId10"/>
              </a:rPr>
              <a:t> </a:t>
            </a:r>
            <a:r>
              <a:rPr lang="es-CL" dirty="0" err="1">
                <a:hlinkClick r:id="rId10"/>
              </a:rPr>
              <a:t>Need</a:t>
            </a:r>
            <a:r>
              <a:rPr lang="es-CL" dirty="0"/>
              <a:t>. Así es como se llama este tutorial de </a:t>
            </a:r>
            <a:r>
              <a:rPr lang="es-CL" dirty="0" err="1"/>
              <a:t>Datacamp</a:t>
            </a:r>
            <a:r>
              <a:rPr lang="es-CL" dirty="0"/>
              <a:t>. Es sencillo y no muy largo. Tiene muy buena pinta. En general utiliza funciones de base-R. Lo han actualizado hace 4-5 días. No he tenido tiempo de ver que ha cambiado, pero seguro que a mejor.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0395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644"/>
          <a:stretch/>
        </p:blipFill>
        <p:spPr>
          <a:xfrm>
            <a:off x="873531" y="504966"/>
            <a:ext cx="10444937" cy="55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066800" y="477674"/>
            <a:ext cx="10058400" cy="5540991"/>
          </a:xfrm>
        </p:spPr>
        <p:txBody>
          <a:bodyPr>
            <a:normAutofit/>
          </a:bodyPr>
          <a:lstStyle/>
          <a:p>
            <a:pPr algn="just" fontAlgn="base"/>
            <a:r>
              <a:rPr lang="es-ES" dirty="0"/>
              <a:t>El panel de consola (panel izquierdo) es el lugar donde R está esperando que le diga qué hacer y vea los resultados que se generan cuando escribe los comandos.</a:t>
            </a:r>
          </a:p>
          <a:p>
            <a:pPr algn="just" fontAlgn="base"/>
            <a:r>
              <a:rPr lang="es-ES" dirty="0"/>
              <a:t>En la parte superior derecha, tiene el panel Medio ambiente / Historia. Contiene 2 pestañas:</a:t>
            </a:r>
          </a:p>
          <a:p>
            <a:pPr marL="182563" lvl="1" indent="-182563" algn="just" fontAlgn="base"/>
            <a:r>
              <a:rPr lang="es-ES" b="1" dirty="0"/>
              <a:t>Ficha Entorno:</a:t>
            </a:r>
            <a:r>
              <a:rPr lang="es-ES" dirty="0"/>
              <a:t> Muestra las variables que se generan durante el curso de la programación en un espacio de trabajo que es temporal.</a:t>
            </a:r>
          </a:p>
          <a:p>
            <a:pPr marL="182563" lvl="1" indent="-182563" algn="just" fontAlgn="base"/>
            <a:r>
              <a:rPr lang="es-ES" b="1" dirty="0"/>
              <a:t>Pestaña Historial:</a:t>
            </a:r>
            <a:r>
              <a:rPr lang="es-ES" dirty="0"/>
              <a:t> En esta pestaña, verá todos los comandos que se usan hasta ahora desde el inicio del uso de R Studio.</a:t>
            </a:r>
          </a:p>
          <a:p>
            <a:pPr algn="just" fontAlgn="base"/>
            <a:r>
              <a:rPr lang="es-ES" dirty="0"/>
              <a:t>En la parte inferior derecha, tiene otro panel, que contiene varias pestañas, como archivos, </a:t>
            </a:r>
            <a:r>
              <a:rPr lang="es-ES" dirty="0" smtClean="0"/>
              <a:t>gráficos, paquetes</a:t>
            </a:r>
            <a:r>
              <a:rPr lang="es-ES" dirty="0"/>
              <a:t>, ayuda y visor.</a:t>
            </a:r>
          </a:p>
          <a:p>
            <a:pPr marL="182563" lvl="1" indent="-182563" algn="just" fontAlgn="base"/>
            <a:r>
              <a:rPr lang="es-ES" dirty="0"/>
              <a:t>La </a:t>
            </a:r>
            <a:r>
              <a:rPr lang="es-ES" b="1" dirty="0"/>
              <a:t>ficha Archivos</a:t>
            </a:r>
            <a:r>
              <a:rPr lang="es-ES" dirty="0"/>
              <a:t> muestra los archivos y directorios que están disponibles en el espacio de trabajo predeterminado de R.</a:t>
            </a:r>
          </a:p>
          <a:p>
            <a:pPr marL="182563" lvl="1" indent="-182563" algn="just" fontAlgn="base"/>
            <a:r>
              <a:rPr lang="es-ES" dirty="0"/>
              <a:t>La </a:t>
            </a:r>
            <a:r>
              <a:rPr lang="es-ES" b="1" dirty="0"/>
              <a:t>pestaña Gráficos</a:t>
            </a:r>
            <a:r>
              <a:rPr lang="es-ES" dirty="0"/>
              <a:t> muestra los gráficos que se generan durante el curso de la programación.</a:t>
            </a:r>
          </a:p>
          <a:p>
            <a:pPr marL="182563" lvl="1" indent="-182563" algn="just" fontAlgn="base"/>
            <a:r>
              <a:rPr lang="es-ES" dirty="0"/>
              <a:t>La </a:t>
            </a:r>
            <a:r>
              <a:rPr lang="es-ES" b="1" dirty="0"/>
              <a:t>pestaña Paquetes</a:t>
            </a:r>
            <a:r>
              <a:rPr lang="es-ES" dirty="0"/>
              <a:t> le ayuda a ver cuáles son los paquetes que ya están instalados en R Studio y también proporciona una interfaz de usuario para instalar nuevos paquetes.</a:t>
            </a:r>
          </a:p>
          <a:p>
            <a:pPr marL="182563" lvl="1" indent="-182563" algn="just" fontAlgn="base"/>
            <a:r>
              <a:rPr lang="es-ES" dirty="0"/>
              <a:t>La </a:t>
            </a:r>
            <a:r>
              <a:rPr lang="es-ES" b="1" dirty="0"/>
              <a:t>pestaña Ayuda</a:t>
            </a:r>
            <a:r>
              <a:rPr lang="es-ES" dirty="0"/>
              <a:t> es la más importante donde puede obtener ayuda de la Documentación de R sobre las funciones que están en R integrado.</a:t>
            </a:r>
          </a:p>
          <a:p>
            <a:pPr marL="182563" lvl="1" indent="-182563" algn="just" fontAlgn="base"/>
            <a:r>
              <a:rPr lang="es-ES" dirty="0"/>
              <a:t>La última y última pestaña es la </a:t>
            </a:r>
            <a:r>
              <a:rPr lang="es-ES" b="1" dirty="0"/>
              <a:t>pestaña Visor</a:t>
            </a:r>
            <a:r>
              <a:rPr lang="es-ES" dirty="0"/>
              <a:t> que se puede usar para ver el contenido web local que se </a:t>
            </a:r>
            <a:r>
              <a:rPr lang="es-ES" dirty="0" smtClean="0"/>
              <a:t>genera con </a:t>
            </a:r>
            <a:r>
              <a:rPr lang="es-ES" dirty="0"/>
              <a:t>R.</a:t>
            </a:r>
          </a:p>
        </p:txBody>
      </p:sp>
    </p:spTree>
    <p:extLst>
      <p:ext uri="{BB962C8B-B14F-4D97-AF65-F5344CB8AC3E}">
        <p14:creationId xmlns:p14="http://schemas.microsoft.com/office/powerpoint/2010/main" val="202049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Navegar por directorios en R </a:t>
            </a:r>
            <a:r>
              <a:rPr lang="es-ES" dirty="0" err="1" smtClean="0"/>
              <a:t>studio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s-ES" b="1" dirty="0" err="1" smtClean="0"/>
              <a:t>getwd</a:t>
            </a:r>
            <a:r>
              <a:rPr lang="es-ES" b="1" dirty="0"/>
              <a:t>(): </a:t>
            </a:r>
            <a:r>
              <a:rPr lang="es-ES" dirty="0"/>
              <a:t>Devuelve el directorio de trabajo actual.</a:t>
            </a:r>
          </a:p>
          <a:p>
            <a:pPr fontAlgn="base"/>
            <a:r>
              <a:rPr lang="es-ES" b="1" dirty="0" err="1"/>
              <a:t>setwd</a:t>
            </a:r>
            <a:r>
              <a:rPr lang="es-ES" b="1" dirty="0"/>
              <a:t>():</a:t>
            </a:r>
            <a:r>
              <a:rPr lang="es-ES" dirty="0"/>
              <a:t> Establezca el directorio de trabajo.</a:t>
            </a:r>
          </a:p>
          <a:p>
            <a:pPr fontAlgn="base"/>
            <a:r>
              <a:rPr lang="es-ES" b="1" dirty="0" err="1"/>
              <a:t>dir</a:t>
            </a:r>
            <a:r>
              <a:rPr lang="es-ES" b="1" dirty="0"/>
              <a:t>()</a:t>
            </a:r>
            <a:r>
              <a:rPr lang="es-ES" dirty="0"/>
              <a:t>: devuelve la lista del directorio.</a:t>
            </a:r>
          </a:p>
          <a:p>
            <a:pPr fontAlgn="base"/>
            <a:r>
              <a:rPr lang="es-ES" b="1" dirty="0" err="1"/>
              <a:t>sessionInfo</a:t>
            </a:r>
            <a:r>
              <a:rPr lang="es-ES" b="1" dirty="0"/>
              <a:t>():</a:t>
            </a:r>
            <a:r>
              <a:rPr lang="es-ES" dirty="0"/>
              <a:t> Devolver la sesión de las ventanas.</a:t>
            </a:r>
          </a:p>
          <a:p>
            <a:pPr fontAlgn="base"/>
            <a:r>
              <a:rPr lang="es-ES" b="1" dirty="0" smtClean="0"/>
              <a:t>date():</a:t>
            </a:r>
            <a:r>
              <a:rPr lang="es-ES" dirty="0"/>
              <a:t> Devuelve la fecha actual.</a:t>
            </a:r>
          </a:p>
        </p:txBody>
      </p:sp>
    </p:spTree>
    <p:extLst>
      <p:ext uri="{BB962C8B-B14F-4D97-AF65-F5344CB8AC3E}">
        <p14:creationId xmlns:p14="http://schemas.microsoft.com/office/powerpoint/2010/main" val="81314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buClrTx/>
              <a:buSzTx/>
            </a:pPr>
            <a:r>
              <a:rPr lang="es-ES" altLang="es-CL" sz="4400" dirty="0"/>
              <a:t>Introducción, tablas y relaciones de variables en R.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847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95760"/>
          </a:xfrm>
        </p:spPr>
        <p:txBody>
          <a:bodyPr>
            <a:normAutofit/>
          </a:bodyPr>
          <a:lstStyle/>
          <a:p>
            <a:pPr algn="just"/>
            <a:r>
              <a:rPr lang="es-ES" dirty="0" smtClean="0"/>
              <a:t>R </a:t>
            </a:r>
            <a:r>
              <a:rPr lang="es-ES" dirty="0"/>
              <a:t>es un conjunto integrado de instalaciones de software para la manipulación de datos, el cálculo y la visualización gráfica. Entre otras cosas </a:t>
            </a:r>
            <a:r>
              <a:rPr lang="es-ES" dirty="0" smtClean="0"/>
              <a:t>tiene:</a:t>
            </a:r>
            <a:endParaRPr lang="es-ES" dirty="0"/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s-ES" dirty="0"/>
              <a:t>una instalación eficaz de tratamiento y almacenamiento de datos,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s-ES" dirty="0"/>
              <a:t>un conjunto de operadores para cálculos en matrices, en particular matrices,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s-ES" dirty="0"/>
              <a:t>una colección amplia, coherente e integrada de herramientas intermedias para el análisis de datos,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s-ES" dirty="0"/>
              <a:t>instalaciones gráficas para el análisis y visualización de datos, ya sea directamente en el ordenador o en copia impresa, y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s-ES" dirty="0"/>
              <a:t>un lenguaje de programación bien desarrollado, simple y efectivo (llamado 'S') que incluye condicionales, bucles, funciones recursivas definidas por el usuario y facilidades de entrada y salida. (De hecho, la mayoría de las </a:t>
            </a:r>
            <a:r>
              <a:rPr lang="es-ES" dirty="0" smtClean="0"/>
              <a:t>funciones suministradas por el sistema están escritas en el lenguaje S).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1401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7534</TotalTime>
  <Words>3470</Words>
  <Application>Microsoft Office PowerPoint</Application>
  <PresentationFormat>Panorámica</PresentationFormat>
  <Paragraphs>220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Courier New</vt:lpstr>
      <vt:lpstr>Helvetica</vt:lpstr>
      <vt:lpstr>Symbol</vt:lpstr>
      <vt:lpstr>Times New Roman</vt:lpstr>
      <vt:lpstr>Wingdings</vt:lpstr>
      <vt:lpstr>Retrospección</vt:lpstr>
      <vt:lpstr>CURSO Análisis de datos</vt:lpstr>
      <vt:lpstr>Modulo 3</vt:lpstr>
      <vt:lpstr>Conceptos básicos de R.</vt:lpstr>
      <vt:lpstr>RStudio</vt:lpstr>
      <vt:lpstr>Presentación de PowerPoint</vt:lpstr>
      <vt:lpstr>Presentación de PowerPoint</vt:lpstr>
      <vt:lpstr>Navegar por directorios en R studio</vt:lpstr>
      <vt:lpstr>Introducción, tablas y relaciones de variables en R.</vt:lpstr>
      <vt:lpstr>Introducción</vt:lpstr>
      <vt:lpstr>Variables o vectores</vt:lpstr>
      <vt:lpstr>Objetos, sus modos y atributos</vt:lpstr>
      <vt:lpstr>Factor</vt:lpstr>
      <vt:lpstr>Prepara tablas. Creación de variables. Combinar tablas.</vt:lpstr>
      <vt:lpstr>Preparación de tabla </vt:lpstr>
      <vt:lpstr>Exporta a html, presentación y tablero de mando.</vt:lpstr>
      <vt:lpstr>Rmarkdown para HTML o PDF</vt:lpstr>
      <vt:lpstr>Implementación de un tablero de control</vt:lpstr>
      <vt:lpstr>Introducción al tidyverse.</vt:lpstr>
      <vt:lpstr>Tidyverse  install.packages("tidyverse")</vt:lpstr>
      <vt:lpstr>Importación/exportación de datos de R</vt:lpstr>
      <vt:lpstr>Principios del tidyverse:</vt:lpstr>
      <vt:lpstr>Presentación de PowerPoint</vt:lpstr>
      <vt:lpstr>Presentación de PowerPoint</vt:lpstr>
      <vt:lpstr>Presentación de PowerPoint</vt:lpstr>
      <vt:lpstr>Introducción a Git y GitHub.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gráficos con ggplot2 (Gráficos de dispersión, Histogramas, Gráficos de barras)</vt:lpstr>
      <vt:lpstr>Presentación de PowerPoint</vt:lpstr>
      <vt:lpstr>Presentación de PowerPoint</vt:lpstr>
      <vt:lpstr>Evaluar relaciones entre variables (coeficientes de correlación, valores t y niveles de significación estadística).</vt:lpstr>
      <vt:lpstr>Presentación de PowerPoint</vt:lpstr>
      <vt:lpstr>Presentación de PowerPoint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Vivian Anyolina Fierro Soto</dc:creator>
  <cp:lastModifiedBy>Vivian Anyolina Fierro Soto</cp:lastModifiedBy>
  <cp:revision>107</cp:revision>
  <dcterms:created xsi:type="dcterms:W3CDTF">2023-07-18T21:45:28Z</dcterms:created>
  <dcterms:modified xsi:type="dcterms:W3CDTF">2023-08-01T22:42:29Z</dcterms:modified>
</cp:coreProperties>
</file>